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61" r:id="rId5"/>
    <p:sldId id="272" r:id="rId6"/>
    <p:sldId id="260" r:id="rId7"/>
    <p:sldId id="273" r:id="rId8"/>
    <p:sldId id="262" r:id="rId9"/>
    <p:sldId id="263"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67" autoAdjust="0"/>
  </p:normalViewPr>
  <p:slideViewPr>
    <p:cSldViewPr>
      <p:cViewPr>
        <p:scale>
          <a:sx n="104" d="100"/>
          <a:sy n="104" d="100"/>
        </p:scale>
        <p:origin x="-17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520B7-81D2-4373-8790-3240DEA1E72A}" type="datetimeFigureOut">
              <a:rPr lang="en-US" smtClean="0"/>
              <a:pPr/>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BE514-7A93-4A0E-91E6-EE3531908D00}" type="slidenum">
              <a:rPr lang="en-US" smtClean="0"/>
              <a:pPr/>
              <a:t>‹#›</a:t>
            </a:fld>
            <a:endParaRPr lang="en-US"/>
          </a:p>
        </p:txBody>
      </p:sp>
    </p:spTree>
    <p:extLst>
      <p:ext uri="{BB962C8B-B14F-4D97-AF65-F5344CB8AC3E}">
        <p14:creationId xmlns:p14="http://schemas.microsoft.com/office/powerpoint/2010/main" val="346003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a:t>
            </a:fld>
            <a:endParaRPr lang="en-US"/>
          </a:p>
        </p:txBody>
      </p:sp>
    </p:spTree>
    <p:extLst>
      <p:ext uri="{BB962C8B-B14F-4D97-AF65-F5344CB8AC3E}">
        <p14:creationId xmlns:p14="http://schemas.microsoft.com/office/powerpoint/2010/main" val="21476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the study was to evaluate the effectiveness of an Early</a:t>
            </a:r>
            <a:r>
              <a:rPr lang="en-US" baseline="0" dirty="0" smtClean="0"/>
              <a:t> Head Start educational intervention program. This program consists of a home-based intervention component in which the major portion of the activities focus on education about mother-child interaction, child, development and positive parenting. Barnard’s model focuses on the parent-child interaction and was the framework for this research study and guided the research questions.</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11</a:t>
            </a:fld>
            <a:endParaRPr lang="en-US"/>
          </a:p>
        </p:txBody>
      </p:sp>
    </p:spTree>
    <p:extLst>
      <p:ext uri="{BB962C8B-B14F-4D97-AF65-F5344CB8AC3E}">
        <p14:creationId xmlns:p14="http://schemas.microsoft.com/office/powerpoint/2010/main" val="2136068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article was chosen specifically</a:t>
            </a:r>
            <a:r>
              <a:rPr lang="en-US" baseline="0" dirty="0" smtClean="0"/>
              <a:t> due to the strong correlation to Barnard’s PCI Model. Early Head Start Program (EHSP) are designed to promote parent-child interactions based off the belief that these interactions are a predictor of later cognitive and language development. </a:t>
            </a:r>
            <a:r>
              <a:rPr lang="en-US" dirty="0" smtClean="0"/>
              <a:t>Without a theoretical framework, this study by </a:t>
            </a:r>
            <a:r>
              <a:rPr lang="en-US" dirty="0" err="1" smtClean="0"/>
              <a:t>Horodynski</a:t>
            </a:r>
            <a:r>
              <a:rPr lang="en-US" dirty="0" smtClean="0"/>
              <a:t> and Gibbons would not have come to fruition.  No other theory would</a:t>
            </a:r>
            <a:r>
              <a:rPr lang="en-US" baseline="0" dirty="0" smtClean="0"/>
              <a:t> have enabled this research due to the relationship between the EHSP and Barnard’s philosophical propositions. The focus of EHSP is precisely what the NCAST scales are designed to measure.</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12</a:t>
            </a:fld>
            <a:endParaRPr lang="en-US"/>
          </a:p>
        </p:txBody>
      </p:sp>
    </p:spTree>
    <p:extLst>
      <p:ext uri="{BB962C8B-B14F-4D97-AF65-F5344CB8AC3E}">
        <p14:creationId xmlns:p14="http://schemas.microsoft.com/office/powerpoint/2010/main" val="746531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our</a:t>
            </a:r>
            <a:r>
              <a:rPr lang="en-US" baseline="0" dirty="0" smtClean="0"/>
              <a:t> group is largely made up of nurses that work in Labor &amp; Delivery, Barnard’s model is extremely applicable to our nursing practice. Assessments are routinely performed of parent-child interactions and documented in the patient's medical record. For example, does the caregiver position the child so that eye contact can be established. Does the parent attempt to alleviate the infant’s distress and responds to infant’s cue. In addition, is the infant responsive to the parent. Are caregivers sensitive to environmental factors that are soothing to the infant such as keeping a comfortable room temperature (free of drafts, appropriate lighting, smoke free atmosphere). Is there appropriate voice, tone and touch in response to the infant. Even though this theory does not directly apply to the adult patient population, nurses still have the opportunity to assess family dynamics.</a:t>
            </a:r>
          </a:p>
          <a:p>
            <a:endParaRPr lang="en-US" baseline="0" dirty="0" smtClean="0"/>
          </a:p>
          <a:p>
            <a:r>
              <a:rPr lang="en-US" baseline="0" dirty="0" smtClean="0"/>
              <a:t>Karen’s thought……….  </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13</a:t>
            </a:fld>
            <a:endParaRPr lang="en-US"/>
          </a:p>
        </p:txBody>
      </p:sp>
    </p:spTree>
    <p:extLst>
      <p:ext uri="{BB962C8B-B14F-4D97-AF65-F5344CB8AC3E}">
        <p14:creationId xmlns:p14="http://schemas.microsoft.com/office/powerpoint/2010/main" val="970535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Nursing</a:t>
            </a:r>
            <a:r>
              <a:rPr lang="en-US" baseline="0" dirty="0" smtClean="0"/>
              <a:t> knowledge is participatory in nature; our goal as nurses is to do with the patient versus do to the patient. As nurses we recognize theories serve to provide a forum to communicate the discipline of nursing to other professional disciplines (Peterson &amp; </a:t>
            </a:r>
            <a:r>
              <a:rPr lang="en-US" baseline="0" dirty="0" err="1" smtClean="0"/>
              <a:t>Bredow</a:t>
            </a:r>
            <a:r>
              <a:rPr lang="en-US" baseline="0" dirty="0" smtClean="0"/>
              <a:t>, 2009).  Nursing theories provide nursing-specific identifications, definitions, and interrelationships of concepts. This allows the profession of nursing to distinguish itself from the medical and behavioral sciences (Peterson &amp; </a:t>
            </a:r>
            <a:r>
              <a:rPr lang="en-US" baseline="0" dirty="0" err="1" smtClean="0"/>
              <a:t>Bredow</a:t>
            </a:r>
            <a:r>
              <a:rPr lang="en-US" baseline="0" dirty="0" smtClean="0"/>
              <a:t>). Additionally, nursing theories generate more specific research questions and provide guidance to nursing practice. </a:t>
            </a:r>
          </a:p>
          <a:p>
            <a:r>
              <a:rPr lang="en-US" baseline="0" dirty="0" smtClean="0"/>
              <a:t>Barnard’s theory provides us with clear inter-relational concepts which can easily be applied to practice. Furthermore, the development of the NCAST scales contributes directly to the body of nursing knowledge as it relates to the assessment of the parent-child interaction.   </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article by </a:t>
            </a:r>
            <a:r>
              <a:rPr lang="en-US" baseline="0" dirty="0" err="1" smtClean="0"/>
              <a:t>Horodynski</a:t>
            </a:r>
            <a:r>
              <a:rPr lang="en-US" baseline="0" dirty="0" smtClean="0"/>
              <a:t> &amp; Gibbons demonstrates the applicability of theory to practice. Theory guides practice. In addition, this article brings forth the need for ongoing exploration of different strategies to enhance and promote positive mother-child interactions.</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14</a:t>
            </a:fld>
            <a:endParaRPr lang="en-US"/>
          </a:p>
        </p:txBody>
      </p:sp>
    </p:spTree>
    <p:extLst>
      <p:ext uri="{BB962C8B-B14F-4D97-AF65-F5344CB8AC3E}">
        <p14:creationId xmlns:p14="http://schemas.microsoft.com/office/powerpoint/2010/main" val="383283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the end of the presentation, we hope our</a:t>
            </a:r>
            <a:r>
              <a:rPr lang="en-US" baseline="0" dirty="0" smtClean="0"/>
              <a:t> peers will have a clearer understanding of the PCI Model and it’s contribution to the profession of nursing.</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2</a:t>
            </a:fld>
            <a:endParaRPr lang="en-US"/>
          </a:p>
        </p:txBody>
      </p:sp>
    </p:spTree>
    <p:extLst>
      <p:ext uri="{BB962C8B-B14F-4D97-AF65-F5344CB8AC3E}">
        <p14:creationId xmlns:p14="http://schemas.microsoft.com/office/powerpoint/2010/main" val="404002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reviewing Dr. Barnard’s biography it is</a:t>
            </a:r>
            <a:r>
              <a:rPr lang="en-US" baseline="0" dirty="0" smtClean="0"/>
              <a:t> easy to comprehend the genesis of her theory’s origin and unique focus.</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3</a:t>
            </a:fld>
            <a:endParaRPr lang="en-US"/>
          </a:p>
        </p:txBody>
      </p:sp>
    </p:spTree>
    <p:extLst>
      <p:ext uri="{BB962C8B-B14F-4D97-AF65-F5344CB8AC3E}">
        <p14:creationId xmlns:p14="http://schemas.microsoft.com/office/powerpoint/2010/main" val="235904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Nursing:</a:t>
            </a:r>
            <a:r>
              <a:rPr lang="en-US" baseline="0" dirty="0" smtClean="0"/>
              <a:t>  The process by which the patient is assisted in maintenance and promotion of his independence.  This process may be educational, therapeutic, or restorative; it involves facilitation of change, most preferably a change in the environment—Barnard, 1966, p629</a:t>
            </a:r>
          </a:p>
          <a:p>
            <a:r>
              <a:rPr lang="en-US" baseline="0" dirty="0" smtClean="0"/>
              <a:t>Person:  Human being having the ability to take part in an interaction to which both parts of the dyad brings qualities, skills, and responses that affect the interaction</a:t>
            </a:r>
          </a:p>
          <a:p>
            <a:r>
              <a:rPr lang="en-US" baseline="0" dirty="0" smtClean="0"/>
              <a:t>Health:  A dynamic state of being in which the developmental and behavior potential of an individual is realized to the fullest extent possible; health is viewed as a continuum that includes wellness and illness</a:t>
            </a:r>
          </a:p>
          <a:p>
            <a:r>
              <a:rPr lang="en-US" baseline="0" dirty="0" smtClean="0"/>
              <a:t>Environment:  All interactions as well as the  surroundings of the child  which includes:  people, objects, places, sounds, visual, and tactile sensations, as well as social and financial resources, other persons, and adequacy of home and community</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4</a:t>
            </a:fld>
            <a:endParaRPr lang="en-US"/>
          </a:p>
        </p:txBody>
      </p:sp>
    </p:spTree>
    <p:extLst>
      <p:ext uri="{BB962C8B-B14F-4D97-AF65-F5344CB8AC3E}">
        <p14:creationId xmlns:p14="http://schemas.microsoft.com/office/powerpoint/2010/main" val="4229714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Kathryn</a:t>
            </a:r>
            <a:r>
              <a:rPr lang="en-US" baseline="0" dirty="0" smtClean="0"/>
              <a:t> Barnard’s PCI model is based on 10 philosophical propositions</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6</a:t>
            </a:fld>
            <a:endParaRPr lang="en-US"/>
          </a:p>
        </p:txBody>
      </p:sp>
    </p:spTree>
    <p:extLst>
      <p:ext uri="{BB962C8B-B14F-4D97-AF65-F5344CB8AC3E}">
        <p14:creationId xmlns:p14="http://schemas.microsoft.com/office/powerpoint/2010/main" val="1789860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Kathryn</a:t>
            </a:r>
            <a:r>
              <a:rPr lang="en-US" baseline="0" dirty="0" smtClean="0"/>
              <a:t> Barnard’s PCI model is based on 10 philosophical propositions</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7</a:t>
            </a:fld>
            <a:endParaRPr lang="en-US"/>
          </a:p>
        </p:txBody>
      </p:sp>
    </p:spTree>
    <p:extLst>
      <p:ext uri="{BB962C8B-B14F-4D97-AF65-F5344CB8AC3E}">
        <p14:creationId xmlns:p14="http://schemas.microsoft.com/office/powerpoint/2010/main" val="178986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previous slides, we’ve discussed the origin</a:t>
            </a:r>
            <a:r>
              <a:rPr lang="en-US" baseline="0" dirty="0" smtClean="0"/>
              <a:t> and the unique focus of the PCI model.  </a:t>
            </a:r>
            <a:r>
              <a:rPr lang="en-US" dirty="0" smtClean="0"/>
              <a:t>The PCI</a:t>
            </a:r>
            <a:r>
              <a:rPr lang="en-US" baseline="0" dirty="0" smtClean="0"/>
              <a:t> Model clearly defines the concepts of parent, child and environment and describes their relationship to one another.  While the model is population specific, it is not discipline specific as it has translated into changes in practice in other professions such as social work, psychology, etc. that are concerned with parent-child interaction. While Barnard’s work did not lead to further theory generation, one of her main goals was to translate research into practice. Research findings led to new methods of evaluating the growth and development of children.   </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8</a:t>
            </a:fld>
            <a:endParaRPr lang="en-US"/>
          </a:p>
        </p:txBody>
      </p:sp>
    </p:spTree>
    <p:extLst>
      <p:ext uri="{BB962C8B-B14F-4D97-AF65-F5344CB8AC3E}">
        <p14:creationId xmlns:p14="http://schemas.microsoft.com/office/powerpoint/2010/main" val="375663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support her theory and identify</a:t>
            </a:r>
            <a:r>
              <a:rPr lang="en-US" baseline="0" dirty="0" smtClean="0"/>
              <a:t> at-risk families, Dr. Barnard designed assessment scales known as the Nursing Child Assessment Feeding Scale and the Nursing Child Assessment Teaching Scale to accurately measure behaviors between parents and child.  These scales have been tested and found reliable for use as both assessment and outcome measures for at risk groups including low socio-economic, preterm infants, and infants of adolescent mothers. These scales continue to be utilized in ongoing research studies today. Use of the NCAST scales requires certification with a reliability score of at least 85%.</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9</a:t>
            </a:fld>
            <a:endParaRPr lang="en-US"/>
          </a:p>
        </p:txBody>
      </p:sp>
    </p:spTree>
    <p:extLst>
      <p:ext uri="{BB962C8B-B14F-4D97-AF65-F5344CB8AC3E}">
        <p14:creationId xmlns:p14="http://schemas.microsoft.com/office/powerpoint/2010/main" val="2478076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research article describes a longitudinal study performed in rural, below poverty level communities in Michigan.  30 mother-child dyads were observed.  Mothers were primarily Caucasian, ranged in age from 16-41, had their high school diploma or GED, 95% were not employed outside the home, and there was an equal number of married and unmarried women studied.  Children ranged in age from birth to 3 years.  In-home teaching situations using the Nursing Child assessment Satellite Training Teaching Scales were observed.</a:t>
            </a:r>
            <a:endParaRPr lang="en-US" dirty="0"/>
          </a:p>
        </p:txBody>
      </p:sp>
      <p:sp>
        <p:nvSpPr>
          <p:cNvPr id="4" name="Slide Number Placeholder 3"/>
          <p:cNvSpPr>
            <a:spLocks noGrp="1"/>
          </p:cNvSpPr>
          <p:nvPr>
            <p:ph type="sldNum" sz="quarter" idx="10"/>
          </p:nvPr>
        </p:nvSpPr>
        <p:spPr/>
        <p:txBody>
          <a:bodyPr/>
          <a:lstStyle/>
          <a:p>
            <a:fld id="{DB7BE514-7A93-4A0E-91E6-EE3531908D00}" type="slidenum">
              <a:rPr lang="en-US" smtClean="0"/>
              <a:pPr/>
              <a:t>10</a:t>
            </a:fld>
            <a:endParaRPr lang="en-US"/>
          </a:p>
        </p:txBody>
      </p:sp>
    </p:spTree>
    <p:extLst>
      <p:ext uri="{BB962C8B-B14F-4D97-AF65-F5344CB8AC3E}">
        <p14:creationId xmlns:p14="http://schemas.microsoft.com/office/powerpoint/2010/main" val="2603005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16" name="Slide Number Placeholder 15"/>
          <p:cNvSpPr>
            <a:spLocks noGrp="1"/>
          </p:cNvSpPr>
          <p:nvPr>
            <p:ph type="sldNum" sz="quarter" idx="11"/>
          </p:nvPr>
        </p:nvSpPr>
        <p:spPr/>
        <p:txBody>
          <a:bodyPr/>
          <a:lstStyle/>
          <a:p>
            <a:fld id="{90847067-876A-4E09-9B9A-15B34E255FF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47067-876A-4E09-9B9A-15B34E255F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47067-876A-4E09-9B9A-15B34E255F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F1C63BF-7284-433B-8407-05EA1DE38AD2}" type="datetimeFigureOut">
              <a:rPr lang="en-US" smtClean="0"/>
              <a:pPr/>
              <a:t>10/25/2012</a:t>
            </a:fld>
            <a:endParaRPr lang="en-US"/>
          </a:p>
        </p:txBody>
      </p:sp>
      <p:sp>
        <p:nvSpPr>
          <p:cNvPr id="15" name="Slide Number Placeholder 14"/>
          <p:cNvSpPr>
            <a:spLocks noGrp="1"/>
          </p:cNvSpPr>
          <p:nvPr>
            <p:ph type="sldNum" sz="quarter" idx="15"/>
          </p:nvPr>
        </p:nvSpPr>
        <p:spPr/>
        <p:txBody>
          <a:bodyPr/>
          <a:lstStyle>
            <a:lvl1pPr algn="ctr">
              <a:defRPr/>
            </a:lvl1pPr>
          </a:lstStyle>
          <a:p>
            <a:fld id="{90847067-876A-4E09-9B9A-15B34E255FF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47067-876A-4E09-9B9A-15B34E255FF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47067-876A-4E09-9B9A-15B34E255FF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0847067-876A-4E09-9B9A-15B34E255FF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47067-876A-4E09-9B9A-15B34E255FF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847067-876A-4E09-9B9A-15B34E255F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F1C63BF-7284-433B-8407-05EA1DE38AD2}" type="datetimeFigureOut">
              <a:rPr lang="en-US" smtClean="0"/>
              <a:pPr/>
              <a:t>10/25/2012</a:t>
            </a:fld>
            <a:endParaRPr lang="en-US"/>
          </a:p>
        </p:txBody>
      </p:sp>
      <p:sp>
        <p:nvSpPr>
          <p:cNvPr id="9" name="Slide Number Placeholder 8"/>
          <p:cNvSpPr>
            <a:spLocks noGrp="1"/>
          </p:cNvSpPr>
          <p:nvPr>
            <p:ph type="sldNum" sz="quarter" idx="15"/>
          </p:nvPr>
        </p:nvSpPr>
        <p:spPr/>
        <p:txBody>
          <a:bodyPr/>
          <a:lstStyle/>
          <a:p>
            <a:fld id="{90847067-876A-4E09-9B9A-15B34E255FF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F1C63BF-7284-433B-8407-05EA1DE38AD2}" type="datetimeFigureOut">
              <a:rPr lang="en-US" smtClean="0"/>
              <a:pPr/>
              <a:t>10/25/2012</a:t>
            </a:fld>
            <a:endParaRPr lang="en-US"/>
          </a:p>
        </p:txBody>
      </p:sp>
      <p:sp>
        <p:nvSpPr>
          <p:cNvPr id="9" name="Slide Number Placeholder 8"/>
          <p:cNvSpPr>
            <a:spLocks noGrp="1"/>
          </p:cNvSpPr>
          <p:nvPr>
            <p:ph type="sldNum" sz="quarter" idx="11"/>
          </p:nvPr>
        </p:nvSpPr>
        <p:spPr/>
        <p:txBody>
          <a:bodyPr/>
          <a:lstStyle/>
          <a:p>
            <a:fld id="{90847067-876A-4E09-9B9A-15B34E255FF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F1C63BF-7284-433B-8407-05EA1DE38AD2}" type="datetimeFigureOut">
              <a:rPr lang="en-US" smtClean="0"/>
              <a:pPr/>
              <a:t>10/25/2012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0847067-876A-4E09-9B9A-15B34E255FF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son.washington.edu/faculty/faculty_bio.asp?id=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81400"/>
            <a:ext cx="7772400" cy="1953768"/>
          </a:xfrm>
        </p:spPr>
        <p:txBody>
          <a:bodyPr>
            <a:normAutofit/>
          </a:bodyPr>
          <a:lstStyle/>
          <a:p>
            <a:pPr algn="ctr"/>
            <a:r>
              <a:rPr lang="en-US" sz="1800" dirty="0" smtClean="0">
                <a:solidFill>
                  <a:schemeClr val="tx1"/>
                </a:solidFill>
              </a:rPr>
              <a:t>By,</a:t>
            </a:r>
          </a:p>
          <a:p>
            <a:pPr algn="ctr"/>
            <a:r>
              <a:rPr lang="en-US" sz="1800" dirty="0" smtClean="0">
                <a:solidFill>
                  <a:schemeClr val="tx1"/>
                </a:solidFill>
              </a:rPr>
              <a:t>Karen Collins, </a:t>
            </a:r>
          </a:p>
          <a:p>
            <a:pPr algn="ctr"/>
            <a:endParaRPr lang="en-US" dirty="0" smtClean="0"/>
          </a:p>
          <a:p>
            <a:pPr algn="ctr"/>
            <a:endParaRPr lang="en-US" dirty="0" smtClean="0"/>
          </a:p>
        </p:txBody>
      </p:sp>
      <p:sp>
        <p:nvSpPr>
          <p:cNvPr id="2" name="Title 1"/>
          <p:cNvSpPr>
            <a:spLocks noGrp="1"/>
          </p:cNvSpPr>
          <p:nvPr>
            <p:ph type="ctrTitle"/>
          </p:nvPr>
        </p:nvSpPr>
        <p:spPr>
          <a:xfrm>
            <a:off x="685800" y="1143000"/>
            <a:ext cx="7772400" cy="1828800"/>
          </a:xfrm>
        </p:spPr>
        <p:txBody>
          <a:bodyPr>
            <a:normAutofit/>
          </a:bodyPr>
          <a:lstStyle/>
          <a:p>
            <a:pPr algn="ctr"/>
            <a:r>
              <a:rPr lang="en-US" dirty="0" smtClean="0">
                <a:solidFill>
                  <a:schemeClr val="accent2">
                    <a:lumMod val="60000"/>
                    <a:lumOff val="40000"/>
                  </a:schemeClr>
                </a:solidFill>
              </a:rPr>
              <a:t>Kathryn Barnard’s Parent-Child Interaction Model</a:t>
            </a:r>
            <a:endParaRPr lang="en-US" dirty="0">
              <a:solidFill>
                <a:schemeClr val="accent2">
                  <a:lumMod val="60000"/>
                  <a:lumOff val="40000"/>
                </a:schemeClr>
              </a:solidFill>
            </a:endParaRPr>
          </a:p>
        </p:txBody>
      </p:sp>
      <p:sp>
        <p:nvSpPr>
          <p:cNvPr id="4" name="TextBox 3"/>
          <p:cNvSpPr txBox="1"/>
          <p:nvPr/>
        </p:nvSpPr>
        <p:spPr>
          <a:xfrm>
            <a:off x="2514600" y="4267200"/>
            <a:ext cx="3733800" cy="381000"/>
          </a:xfrm>
          <a:prstGeom prst="rect">
            <a:avLst/>
          </a:prstGeom>
          <a:noFill/>
        </p:spPr>
        <p:txBody>
          <a:bodyPr wrap="square" rtlCol="0">
            <a:spAutoFit/>
          </a:bodyPr>
          <a:lstStyle/>
          <a:p>
            <a:pPr algn="ctr"/>
            <a:r>
              <a:rPr lang="en-US" dirty="0" smtClean="0"/>
              <a:t>Beth Kalkman, </a:t>
            </a:r>
          </a:p>
        </p:txBody>
      </p:sp>
      <p:sp>
        <p:nvSpPr>
          <p:cNvPr id="5" name="TextBox 4"/>
          <p:cNvSpPr txBox="1"/>
          <p:nvPr/>
        </p:nvSpPr>
        <p:spPr>
          <a:xfrm>
            <a:off x="2590800" y="4572000"/>
            <a:ext cx="3733800" cy="381000"/>
          </a:xfrm>
          <a:prstGeom prst="rect">
            <a:avLst/>
          </a:prstGeom>
          <a:noFill/>
        </p:spPr>
        <p:txBody>
          <a:bodyPr wrap="square" rtlCol="0">
            <a:spAutoFit/>
          </a:bodyPr>
          <a:lstStyle/>
          <a:p>
            <a:pPr algn="ctr"/>
            <a:r>
              <a:rPr lang="en-US" dirty="0" smtClean="0"/>
              <a:t>Lori Van </a:t>
            </a:r>
            <a:r>
              <a:rPr lang="en-US" dirty="0" err="1" smtClean="0"/>
              <a:t>Zoeren</a:t>
            </a:r>
            <a:endParaRPr lang="en-US" dirty="0" smtClean="0"/>
          </a:p>
        </p:txBody>
      </p:sp>
      <p:sp>
        <p:nvSpPr>
          <p:cNvPr id="6" name="TextBox 5"/>
          <p:cNvSpPr txBox="1"/>
          <p:nvPr/>
        </p:nvSpPr>
        <p:spPr>
          <a:xfrm>
            <a:off x="2438400" y="4876800"/>
            <a:ext cx="3733800" cy="381000"/>
          </a:xfrm>
          <a:prstGeom prst="rect">
            <a:avLst/>
          </a:prstGeom>
          <a:noFill/>
        </p:spPr>
        <p:txBody>
          <a:bodyPr wrap="square" rtlCol="0">
            <a:spAutoFit/>
          </a:bodyPr>
          <a:lstStyle/>
          <a:p>
            <a:pPr algn="ctr"/>
            <a:r>
              <a:rPr lang="en-US" dirty="0" smtClean="0"/>
              <a:t>Joel Vedders</a:t>
            </a:r>
          </a:p>
        </p:txBody>
      </p:sp>
      <p:sp>
        <p:nvSpPr>
          <p:cNvPr id="7" name="Rectangle 6"/>
          <p:cNvSpPr/>
          <p:nvPr/>
        </p:nvSpPr>
        <p:spPr>
          <a:xfrm>
            <a:off x="2819400" y="5334000"/>
            <a:ext cx="3334759" cy="369332"/>
          </a:xfrm>
          <a:prstGeom prst="rect">
            <a:avLst/>
          </a:prstGeom>
        </p:spPr>
        <p:txBody>
          <a:bodyPr wrap="none">
            <a:spAutoFit/>
          </a:bodyPr>
          <a:lstStyle/>
          <a:p>
            <a:pPr algn="ctr"/>
            <a:r>
              <a:rPr lang="en-US" dirty="0" err="1" smtClean="0"/>
              <a:t>Nurs</a:t>
            </a:r>
            <a:r>
              <a:rPr lang="en-US" dirty="0" smtClean="0"/>
              <a:t> 510, Ferris State University</a:t>
            </a:r>
            <a:endParaRPr lang="en-US" dirty="0"/>
          </a:p>
        </p:txBody>
      </p:sp>
    </p:spTree>
    <p:extLst>
      <p:ext uri="{BB962C8B-B14F-4D97-AF65-F5344CB8AC3E}">
        <p14:creationId xmlns:p14="http://schemas.microsoft.com/office/powerpoint/2010/main" val="162589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from="(-#ppt_w/2)" to="(#ppt_x)" calcmode="lin" valueType="num">
                                      <p:cBhvr>
                                        <p:cTn id="22" dur="600" fill="hold">
                                          <p:stCondLst>
                                            <p:cond delay="0"/>
                                          </p:stCondLst>
                                        </p:cTn>
                                        <p:tgtEl>
                                          <p:spTgt spid="3">
                                            <p:txEl>
                                              <p:pRg st="1" end="1"/>
                                            </p:txEl>
                                          </p:spTgt>
                                        </p:tgtEl>
                                        <p:attrNameLst>
                                          <p:attrName>ppt_x</p:attrName>
                                        </p:attrNameLst>
                                      </p:cBhvr>
                                    </p:anim>
                                    <p:anim from="0" to="-1.0" calcmode="lin" valueType="num">
                                      <p:cBhvr>
                                        <p:cTn id="23" dur="200" decel="50000" autoRev="1" fill="hold">
                                          <p:stCondLst>
                                            <p:cond delay="600"/>
                                          </p:stCondLst>
                                        </p:cTn>
                                        <p:tgtEl>
                                          <p:spTgt spid="3">
                                            <p:txEl>
                                              <p:pRg st="1" end="1"/>
                                            </p:txEl>
                                          </p:spTgt>
                                        </p:tgtEl>
                                        <p:attrNameLst>
                                          <p:attrName>xshear</p:attrName>
                                        </p:attrNameLst>
                                      </p:cBhvr>
                                    </p:anim>
                                    <p:animScale>
                                      <p:cBhvr>
                                        <p:cTn id="24" dur="200" decel="100000" autoRev="1" fill="hold">
                                          <p:stCondLst>
                                            <p:cond delay="600"/>
                                          </p:stCondLst>
                                        </p:cTn>
                                        <p:tgtEl>
                                          <p:spTgt spid="3">
                                            <p:txEl>
                                              <p:pRg st="1" end="1"/>
                                            </p:txEl>
                                          </p:spTgt>
                                        </p:tgtEl>
                                      </p:cBhvr>
                                      <p:from x="100000" y="100000"/>
                                      <p:to x="80000" y="100000"/>
                                    </p:animScale>
                                    <p:anim by="(#ppt_h/3+#ppt_w*0.1)" calcmode="lin" valueType="num">
                                      <p:cBhvr additive="sum">
                                        <p:cTn id="25"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52"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Scale>
                                      <p:cBhvr>
                                        <p:cTn id="48"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5"/>
                                        </p:tgtEl>
                                        <p:attrNameLst>
                                          <p:attrName>ppt_x</p:attrName>
                                          <p:attrName>ppt_y</p:attrName>
                                        </p:attrNameLst>
                                      </p:cBhvr>
                                    </p:animMotion>
                                    <p:animEffect transition="in" filter="fade">
                                      <p:cBhvr>
                                        <p:cTn id="50" dur="10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 calcmode="lin" valueType="num">
                                      <p:cBhvr>
                                        <p:cTn id="57" dur="500" fill="hold"/>
                                        <p:tgtEl>
                                          <p:spTgt spid="6"/>
                                        </p:tgtEl>
                                        <p:attrNameLst>
                                          <p:attrName>style.rotation</p:attrName>
                                        </p:attrNameLst>
                                      </p:cBhvr>
                                      <p:tavLst>
                                        <p:tav tm="0">
                                          <p:val>
                                            <p:fltVal val="360"/>
                                          </p:val>
                                        </p:tav>
                                        <p:tav tm="100000">
                                          <p:val>
                                            <p:fltVal val="0"/>
                                          </p:val>
                                        </p:tav>
                                      </p:tavLst>
                                    </p:anim>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from="(-#ppt_w/2)" to="(#ppt_x)" calcmode="lin" valueType="num">
                                      <p:cBhvr>
                                        <p:cTn id="63" dur="600" fill="hold">
                                          <p:stCondLst>
                                            <p:cond delay="0"/>
                                          </p:stCondLst>
                                        </p:cTn>
                                        <p:tgtEl>
                                          <p:spTgt spid="7"/>
                                        </p:tgtEl>
                                        <p:attrNameLst>
                                          <p:attrName>ppt_x</p:attrName>
                                        </p:attrNameLst>
                                      </p:cBhvr>
                                    </p:anim>
                                    <p:anim from="0" to="-1.0" calcmode="lin" valueType="num">
                                      <p:cBhvr>
                                        <p:cTn id="64" dur="200" decel="50000" autoRev="1" fill="hold">
                                          <p:stCondLst>
                                            <p:cond delay="600"/>
                                          </p:stCondLst>
                                        </p:cTn>
                                        <p:tgtEl>
                                          <p:spTgt spid="7"/>
                                        </p:tgtEl>
                                        <p:attrNameLst>
                                          <p:attrName>xshear</p:attrName>
                                        </p:attrNameLst>
                                      </p:cBhvr>
                                    </p:anim>
                                    <p:animScale>
                                      <p:cBhvr>
                                        <p:cTn id="65" dur="200" decel="100000" autoRev="1" fill="hold">
                                          <p:stCondLst>
                                            <p:cond delay="600"/>
                                          </p:stCondLst>
                                        </p:cTn>
                                        <p:tgtEl>
                                          <p:spTgt spid="7"/>
                                        </p:tgtEl>
                                      </p:cBhvr>
                                      <p:from x="100000" y="100000"/>
                                      <p:to x="80000" y="100000"/>
                                    </p:animScale>
                                    <p:anim by="(#ppt_h/3+#ppt_w*0.1)" calcmode="lin" valueType="num">
                                      <p:cBhvr additive="sum">
                                        <p:cTn id="6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200" dirty="0" smtClean="0"/>
              <a:t>Mildred A. </a:t>
            </a:r>
            <a:r>
              <a:rPr lang="en-US" sz="3200" dirty="0" err="1" smtClean="0"/>
              <a:t>Horodynski</a:t>
            </a:r>
            <a:endParaRPr lang="en-US" sz="3200" dirty="0" smtClean="0"/>
          </a:p>
          <a:p>
            <a:r>
              <a:rPr lang="en-US" sz="3200" dirty="0" smtClean="0"/>
              <a:t>Cynthia Gibbons</a:t>
            </a:r>
          </a:p>
          <a:p>
            <a:r>
              <a:rPr lang="en-US" sz="3200" dirty="0" smtClean="0"/>
              <a:t>2004</a:t>
            </a:r>
            <a:endParaRPr lang="en-US" sz="3200" dirty="0"/>
          </a:p>
        </p:txBody>
      </p:sp>
      <p:sp>
        <p:nvSpPr>
          <p:cNvPr id="2" name="Title 1"/>
          <p:cNvSpPr>
            <a:spLocks noGrp="1"/>
          </p:cNvSpPr>
          <p:nvPr>
            <p:ph type="ctrTitle"/>
          </p:nvPr>
        </p:nvSpPr>
        <p:spPr/>
        <p:txBody>
          <a:bodyPr>
            <a:noAutofit/>
          </a:bodyPr>
          <a:lstStyle/>
          <a:p>
            <a:r>
              <a:rPr lang="en-US" dirty="0" smtClean="0">
                <a:solidFill>
                  <a:schemeClr val="accent2">
                    <a:lumMod val="60000"/>
                    <a:lumOff val="40000"/>
                  </a:schemeClr>
                </a:solidFill>
              </a:rPr>
              <a:t>Research Article: Rural Low-Income Mothers’ Interactions with their Young Children </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56307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4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105400"/>
          </a:xfrm>
        </p:spPr>
        <p:txBody>
          <a:bodyPr>
            <a:normAutofit fontScale="62500" lnSpcReduction="20000"/>
          </a:bodyPr>
          <a:lstStyle/>
          <a:p>
            <a:pPr marL="0" indent="0" algn="ctr">
              <a:buNone/>
            </a:pPr>
            <a:r>
              <a:rPr lang="en-US" sz="7700" dirty="0" smtClean="0">
                <a:solidFill>
                  <a:schemeClr val="accent2">
                    <a:lumMod val="60000"/>
                    <a:lumOff val="40000"/>
                  </a:schemeClr>
                </a:solidFill>
              </a:rPr>
              <a:t>Research Purpose and Questions Addressed</a:t>
            </a:r>
          </a:p>
          <a:p>
            <a:pPr marL="0" indent="0">
              <a:buNone/>
            </a:pPr>
            <a:endParaRPr lang="en-US" sz="3600" dirty="0" smtClean="0">
              <a:solidFill>
                <a:schemeClr val="accent2">
                  <a:lumMod val="60000"/>
                  <a:lumOff val="40000"/>
                </a:schemeClr>
              </a:solidFill>
            </a:endParaRPr>
          </a:p>
          <a:p>
            <a:r>
              <a:rPr lang="en-US" sz="4600" dirty="0" smtClean="0"/>
              <a:t>Are there differences in mother-child interaction prior to and following their early intervention program?</a:t>
            </a:r>
          </a:p>
          <a:p>
            <a:r>
              <a:rPr lang="en-US" sz="4600" dirty="0" smtClean="0"/>
              <a:t>How many mother-child dyads are at risk for poor interaction, at entry into the program, and at exit from the program?</a:t>
            </a:r>
          </a:p>
          <a:p>
            <a:r>
              <a:rPr lang="en-US" sz="4600" dirty="0" smtClean="0"/>
              <a:t>Is there a difference in the study sample and the national sample on mother-child interaction?</a:t>
            </a:r>
          </a:p>
          <a:p>
            <a:pPr marL="0" indent="0">
              <a:buNone/>
            </a:pPr>
            <a:r>
              <a:rPr lang="en-US" sz="1400" dirty="0" smtClean="0"/>
              <a:t>          </a:t>
            </a:r>
            <a:r>
              <a:rPr lang="en-US" sz="2200" dirty="0" smtClean="0"/>
              <a:t>(</a:t>
            </a:r>
            <a:r>
              <a:rPr lang="en-US" sz="2200" dirty="0" err="1" smtClean="0"/>
              <a:t>Horodynski</a:t>
            </a:r>
            <a:r>
              <a:rPr lang="en-US" sz="2200" dirty="0" smtClean="0"/>
              <a:t> and Gibbons, 2004, p.300)</a:t>
            </a:r>
            <a:endParaRPr lang="en-US" sz="2200" dirty="0"/>
          </a:p>
        </p:txBody>
      </p:sp>
    </p:spTree>
    <p:extLst>
      <p:ext uri="{BB962C8B-B14F-4D97-AF65-F5344CB8AC3E}">
        <p14:creationId xmlns:p14="http://schemas.microsoft.com/office/powerpoint/2010/main" val="401740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80">
                                          <p:stCondLst>
                                            <p:cond delay="0"/>
                                          </p:stCondLst>
                                        </p:cTn>
                                        <p:tgtEl>
                                          <p:spTgt spid="3">
                                            <p:txEl>
                                              <p:pRg st="2" end="2"/>
                                            </p:txEl>
                                          </p:spTgt>
                                        </p:tgtEl>
                                      </p:cBhvr>
                                    </p:animEffect>
                                    <p:anim calcmode="lin" valueType="num">
                                      <p:cBhvr>
                                        <p:cTn id="1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2" end="2"/>
                                            </p:txEl>
                                          </p:spTgt>
                                        </p:tgtEl>
                                      </p:cBhvr>
                                      <p:to x="100000" y="60000"/>
                                    </p:animScale>
                                    <p:animScale>
                                      <p:cBhvr>
                                        <p:cTn id="21" dur="166" decel="50000">
                                          <p:stCondLst>
                                            <p:cond delay="676"/>
                                          </p:stCondLst>
                                        </p:cTn>
                                        <p:tgtEl>
                                          <p:spTgt spid="3">
                                            <p:txEl>
                                              <p:pRg st="2" end="2"/>
                                            </p:txEl>
                                          </p:spTgt>
                                        </p:tgtEl>
                                      </p:cBhvr>
                                      <p:to x="100000" y="100000"/>
                                    </p:animScale>
                                    <p:animScale>
                                      <p:cBhvr>
                                        <p:cTn id="22" dur="26">
                                          <p:stCondLst>
                                            <p:cond delay="1312"/>
                                          </p:stCondLst>
                                        </p:cTn>
                                        <p:tgtEl>
                                          <p:spTgt spid="3">
                                            <p:txEl>
                                              <p:pRg st="2" end="2"/>
                                            </p:txEl>
                                          </p:spTgt>
                                        </p:tgtEl>
                                      </p:cBhvr>
                                      <p:to x="100000" y="80000"/>
                                    </p:animScale>
                                    <p:animScale>
                                      <p:cBhvr>
                                        <p:cTn id="23" dur="166" decel="50000">
                                          <p:stCondLst>
                                            <p:cond delay="1338"/>
                                          </p:stCondLst>
                                        </p:cTn>
                                        <p:tgtEl>
                                          <p:spTgt spid="3">
                                            <p:txEl>
                                              <p:pRg st="2" end="2"/>
                                            </p:txEl>
                                          </p:spTgt>
                                        </p:tgtEl>
                                      </p:cBhvr>
                                      <p:to x="100000" y="100000"/>
                                    </p:animScale>
                                    <p:animScale>
                                      <p:cBhvr>
                                        <p:cTn id="24" dur="26">
                                          <p:stCondLst>
                                            <p:cond delay="1642"/>
                                          </p:stCondLst>
                                        </p:cTn>
                                        <p:tgtEl>
                                          <p:spTgt spid="3">
                                            <p:txEl>
                                              <p:pRg st="2" end="2"/>
                                            </p:txEl>
                                          </p:spTgt>
                                        </p:tgtEl>
                                      </p:cBhvr>
                                      <p:to x="100000" y="90000"/>
                                    </p:animScale>
                                    <p:animScale>
                                      <p:cBhvr>
                                        <p:cTn id="25" dur="166" decel="50000">
                                          <p:stCondLst>
                                            <p:cond delay="1668"/>
                                          </p:stCondLst>
                                        </p:cTn>
                                        <p:tgtEl>
                                          <p:spTgt spid="3">
                                            <p:txEl>
                                              <p:pRg st="2" end="2"/>
                                            </p:txEl>
                                          </p:spTgt>
                                        </p:tgtEl>
                                      </p:cBhvr>
                                      <p:to x="100000" y="100000"/>
                                    </p:animScale>
                                    <p:animScale>
                                      <p:cBhvr>
                                        <p:cTn id="26" dur="26">
                                          <p:stCondLst>
                                            <p:cond delay="1808"/>
                                          </p:stCondLst>
                                        </p:cTn>
                                        <p:tgtEl>
                                          <p:spTgt spid="3">
                                            <p:txEl>
                                              <p:pRg st="2" end="2"/>
                                            </p:txEl>
                                          </p:spTgt>
                                        </p:tgtEl>
                                      </p:cBhvr>
                                      <p:to x="100000" y="95000"/>
                                    </p:animScale>
                                    <p:animScale>
                                      <p:cBhvr>
                                        <p:cTn id="27" dur="166" decel="50000">
                                          <p:stCondLst>
                                            <p:cond delay="1834"/>
                                          </p:stCondLst>
                                        </p:cTn>
                                        <p:tgtEl>
                                          <p:spTgt spid="3">
                                            <p:txEl>
                                              <p:pRg st="2" end="2"/>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from="(-#ppt_w/2)" to="(#ppt_x)" calcmode="lin" valueType="num">
                                      <p:cBhvr>
                                        <p:cTn id="32" dur="600" fill="hold">
                                          <p:stCondLst>
                                            <p:cond delay="0"/>
                                          </p:stCondLst>
                                        </p:cTn>
                                        <p:tgtEl>
                                          <p:spTgt spid="3">
                                            <p:txEl>
                                              <p:pRg st="3" end="3"/>
                                            </p:txEl>
                                          </p:spTgt>
                                        </p:tgtEl>
                                        <p:attrNameLst>
                                          <p:attrName>ppt_x</p:attrName>
                                        </p:attrNameLst>
                                      </p:cBhvr>
                                    </p:anim>
                                    <p:anim from="0" to="-1.0" calcmode="lin" valueType="num">
                                      <p:cBhvr>
                                        <p:cTn id="33" dur="200" decel="50000" autoRev="1" fill="hold">
                                          <p:stCondLst>
                                            <p:cond delay="600"/>
                                          </p:stCondLst>
                                        </p:cTn>
                                        <p:tgtEl>
                                          <p:spTgt spid="3">
                                            <p:txEl>
                                              <p:pRg st="3" end="3"/>
                                            </p:txEl>
                                          </p:spTgt>
                                        </p:tgtEl>
                                        <p:attrNameLst>
                                          <p:attrName>xshear</p:attrName>
                                        </p:attrNameLst>
                                      </p:cBhvr>
                                    </p:anim>
                                    <p:animScale>
                                      <p:cBhvr>
                                        <p:cTn id="34" dur="200" decel="100000" autoRev="1" fill="hold">
                                          <p:stCondLst>
                                            <p:cond delay="600"/>
                                          </p:stCondLst>
                                        </p:cTn>
                                        <p:tgtEl>
                                          <p:spTgt spid="3">
                                            <p:txEl>
                                              <p:pRg st="3" end="3"/>
                                            </p:txEl>
                                          </p:spTgt>
                                        </p:tgtEl>
                                      </p:cBhvr>
                                      <p:from x="100000" y="100000"/>
                                      <p:to x="80000" y="100000"/>
                                    </p:animScale>
                                    <p:anim by="(#ppt_h/3+#ppt_w*0.1)" calcmode="lin" valueType="num">
                                      <p:cBhvr additive="sum">
                                        <p:cTn id="35"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2">
                    <a:lumMod val="60000"/>
                    <a:lumOff val="40000"/>
                  </a:schemeClr>
                </a:solidFill>
              </a:rPr>
              <a:t>Theoretical Framework</a:t>
            </a:r>
            <a:endParaRPr lang="en-US" sz="4800" dirty="0">
              <a:solidFill>
                <a:schemeClr val="accent2">
                  <a:lumMod val="60000"/>
                  <a:lumOff val="40000"/>
                </a:schemeClr>
              </a:solidFill>
            </a:endParaRPr>
          </a:p>
        </p:txBody>
      </p:sp>
      <p:pic>
        <p:nvPicPr>
          <p:cNvPr id="2050" name="Picture 2" descr="C:\Users\Joel Vedders\AppData\Local\Microsoft\Windows\Temporary Internet Files\Content.IE5\QUKAGESJ\MC900434859[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3200400" y="2057400"/>
            <a:ext cx="2971800" cy="2971800"/>
          </a:xfrm>
          <a:prstGeom prst="rect">
            <a:avLst/>
          </a:prstGeom>
          <a:noFill/>
          <a:effectLst/>
        </p:spPr>
      </p:pic>
      <p:pic>
        <p:nvPicPr>
          <p:cNvPr id="6" name="Picture 2" descr="C:\Users\Joel Vedders\AppData\Local\Microsoft\Windows\Temporary Internet Files\Content.IE5\QUKAGESJ\MC900434859[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rot="17597639">
            <a:off x="1219200" y="1828800"/>
            <a:ext cx="1295400" cy="1295400"/>
          </a:xfrm>
          <a:prstGeom prst="rect">
            <a:avLst/>
          </a:prstGeom>
          <a:noFill/>
          <a:effectLst/>
        </p:spPr>
      </p:pic>
      <p:pic>
        <p:nvPicPr>
          <p:cNvPr id="7" name="Picture 2" descr="C:\Users\Joel Vedders\AppData\Local\Microsoft\Windows\Temporary Internet Files\Content.IE5\QUKAGESJ\MC900434859[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rot="13797077">
            <a:off x="1331668" y="4760668"/>
            <a:ext cx="1295400" cy="1295400"/>
          </a:xfrm>
          <a:prstGeom prst="rect">
            <a:avLst/>
          </a:prstGeom>
          <a:noFill/>
          <a:effectLst/>
        </p:spPr>
      </p:pic>
      <p:pic>
        <p:nvPicPr>
          <p:cNvPr id="8" name="Picture 2" descr="C:\Users\Joel Vedders\AppData\Local\Microsoft\Windows\Temporary Internet Files\Content.IE5\QUKAGESJ\MC900434859[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rot="6796314">
            <a:off x="6606696" y="4859042"/>
            <a:ext cx="1331556" cy="1325063"/>
          </a:xfrm>
          <a:prstGeom prst="rect">
            <a:avLst/>
          </a:prstGeom>
          <a:noFill/>
          <a:effectLst/>
        </p:spPr>
      </p:pic>
      <p:pic>
        <p:nvPicPr>
          <p:cNvPr id="9" name="Picture 2" descr="C:\Users\Joel Vedders\AppData\Local\Microsoft\Windows\Temporary Internet Files\Content.IE5\QUKAGESJ\MC900434859[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rot="2582820">
            <a:off x="6520043" y="2384345"/>
            <a:ext cx="1345576" cy="1303357"/>
          </a:xfrm>
          <a:prstGeom prst="rect">
            <a:avLst/>
          </a:prstGeom>
          <a:noFill/>
          <a:effectLst/>
        </p:spPr>
      </p:pic>
    </p:spTree>
    <p:extLst>
      <p:ext uri="{BB962C8B-B14F-4D97-AF65-F5344CB8AC3E}">
        <p14:creationId xmlns:p14="http://schemas.microsoft.com/office/powerpoint/2010/main" val="166611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19200"/>
          </a:xfrm>
        </p:spPr>
        <p:txBody>
          <a:bodyPr>
            <a:normAutofit/>
          </a:bodyPr>
          <a:lstStyle/>
          <a:p>
            <a:pPr algn="ctr"/>
            <a:r>
              <a:rPr lang="en-US" sz="4800" dirty="0" smtClean="0">
                <a:solidFill>
                  <a:schemeClr val="accent2">
                    <a:lumMod val="60000"/>
                    <a:lumOff val="40000"/>
                  </a:schemeClr>
                </a:solidFill>
              </a:rPr>
              <a:t>Theory and Practice</a:t>
            </a:r>
            <a:endParaRPr lang="en-US" sz="4800" dirty="0">
              <a:solidFill>
                <a:schemeClr val="accent2">
                  <a:lumMod val="60000"/>
                  <a:lumOff val="40000"/>
                </a:schemeClr>
              </a:solidFill>
            </a:endParaRPr>
          </a:p>
        </p:txBody>
      </p:sp>
      <p:pic>
        <p:nvPicPr>
          <p:cNvPr id="7170" name="Picture 2" descr="http://blog.yeeshungga.com/wp-content/uploads/2010/05/mother-and-child.jpg"/>
          <p:cNvPicPr>
            <a:picLocks noChangeAspect="1" noChangeArrowheads="1"/>
          </p:cNvPicPr>
          <p:nvPr/>
        </p:nvPicPr>
        <p:blipFill>
          <a:blip r:embed="rId3" cstate="print"/>
          <a:srcRect/>
          <a:stretch>
            <a:fillRect/>
          </a:stretch>
        </p:blipFill>
        <p:spPr bwMode="auto">
          <a:xfrm>
            <a:off x="2819400" y="1143000"/>
            <a:ext cx="3622675" cy="4800600"/>
          </a:xfrm>
          <a:prstGeom prst="rect">
            <a:avLst/>
          </a:prstGeom>
          <a:ln>
            <a:noFill/>
          </a:ln>
          <a:effectLst>
            <a:softEdge rad="112500"/>
          </a:effectLst>
        </p:spPr>
      </p:pic>
      <p:sp>
        <p:nvSpPr>
          <p:cNvPr id="5" name="Rectangle 4"/>
          <p:cNvSpPr/>
          <p:nvPr/>
        </p:nvSpPr>
        <p:spPr>
          <a:xfrm>
            <a:off x="3429000" y="5943600"/>
            <a:ext cx="2327881" cy="230832"/>
          </a:xfrm>
          <a:prstGeom prst="rect">
            <a:avLst/>
          </a:prstGeom>
        </p:spPr>
        <p:txBody>
          <a:bodyPr wrap="none">
            <a:spAutoFit/>
          </a:bodyPr>
          <a:lstStyle/>
          <a:p>
            <a:r>
              <a:rPr lang="en-US" sz="900" dirty="0" smtClean="0"/>
              <a:t>http://blog.yeeshungga.com/?tag=children</a:t>
            </a:r>
            <a:endParaRPr lang="en-US" sz="900" dirty="0"/>
          </a:p>
        </p:txBody>
      </p:sp>
    </p:spTree>
    <p:extLst>
      <p:ext uri="{BB962C8B-B14F-4D97-AF65-F5344CB8AC3E}">
        <p14:creationId xmlns:p14="http://schemas.microsoft.com/office/powerpoint/2010/main" val="365477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fade">
                                      <p:cBhvr>
                                        <p:cTn id="14" dur="5000"/>
                                        <p:tgtEl>
                                          <p:spTgt spid="717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457200" y="1752600"/>
            <a:ext cx="8229600" cy="1219200"/>
          </a:xfrm>
        </p:spPr>
        <p:txBody>
          <a:bodyPr>
            <a:normAutofit/>
          </a:bodyPr>
          <a:lstStyle/>
          <a:p>
            <a:pPr algn="ctr"/>
            <a:r>
              <a:rPr lang="en-US" sz="4800" dirty="0" smtClean="0">
                <a:solidFill>
                  <a:schemeClr val="accent2">
                    <a:lumMod val="60000"/>
                    <a:lumOff val="40000"/>
                  </a:schemeClr>
                </a:solidFill>
              </a:rPr>
              <a:t>Nursing Knowledge</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90708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1"/>
                                          </p:val>
                                        </p:tav>
                                        <p:tav tm="100000">
                                          <p:val>
                                            <p:strVal val="#ppt_x"/>
                                          </p:val>
                                        </p:tav>
                                      </p:tavLst>
                                    </p:anim>
                                    <p:anim calcmode="lin" valueType="num">
                                      <p:cBhvr>
                                        <p:cTn id="9" dur="3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572000"/>
          </a:xfrm>
        </p:spPr>
        <p:txBody>
          <a:bodyPr/>
          <a:lstStyle/>
          <a:p>
            <a:pPr>
              <a:buNone/>
            </a:pPr>
            <a:endParaRPr lang="en-US" sz="1600" dirty="0" smtClean="0"/>
          </a:p>
          <a:p>
            <a:pPr>
              <a:buNone/>
            </a:pPr>
            <a:r>
              <a:rPr lang="en-US" sz="1800" dirty="0" smtClean="0"/>
              <a:t>Masters, K. (2012). </a:t>
            </a:r>
            <a:r>
              <a:rPr lang="en-US" sz="1800" i="1" dirty="0" smtClean="0"/>
              <a:t>Nursing Theorists: A framework for professional practice</a:t>
            </a:r>
            <a:r>
              <a:rPr lang="en-US" sz="1800" dirty="0" smtClean="0"/>
              <a:t> (pp.311-322). Sudbury, MA: Jones &amp; Bartlett Learning.</a:t>
            </a:r>
          </a:p>
          <a:p>
            <a:pPr>
              <a:buNone/>
            </a:pPr>
            <a:endParaRPr lang="en-US" sz="1800" dirty="0" smtClean="0"/>
          </a:p>
          <a:p>
            <a:pPr lvl="0">
              <a:buNone/>
            </a:pPr>
            <a:r>
              <a:rPr lang="en-US" sz="1800" dirty="0" smtClean="0">
                <a:latin typeface="Times New Roman" pitchFamily="18" charset="0"/>
                <a:ea typeface="Calibri" pitchFamily="34" charset="0"/>
                <a:cs typeface="Times New Roman" pitchFamily="18" charset="0"/>
              </a:rPr>
              <a:t>Fine, J. M. (2002). Parent-child interaction model. In A. M. </a:t>
            </a:r>
            <a:r>
              <a:rPr lang="en-US" sz="1800" dirty="0" err="1" smtClean="0">
                <a:latin typeface="Times New Roman" pitchFamily="18" charset="0"/>
                <a:ea typeface="Calibri" pitchFamily="34" charset="0"/>
                <a:cs typeface="Times New Roman" pitchFamily="18" charset="0"/>
              </a:rPr>
              <a:t>Tomey</a:t>
            </a:r>
            <a:r>
              <a:rPr lang="en-US" sz="1800" dirty="0" smtClean="0">
                <a:latin typeface="Times New Roman" pitchFamily="18" charset="0"/>
                <a:ea typeface="Calibri" pitchFamily="34" charset="0"/>
                <a:cs typeface="Times New Roman" pitchFamily="18" charset="0"/>
              </a:rPr>
              <a:t>, &amp; M. R. </a:t>
            </a:r>
            <a:r>
              <a:rPr lang="en-US" sz="1800" dirty="0" err="1" smtClean="0">
                <a:latin typeface="Times New Roman" pitchFamily="18" charset="0"/>
                <a:ea typeface="Calibri" pitchFamily="34" charset="0"/>
                <a:cs typeface="Times New Roman" pitchFamily="18" charset="0"/>
              </a:rPr>
              <a:t>Alligood</a:t>
            </a:r>
            <a:r>
              <a:rPr lang="en-US" sz="1800" dirty="0" smtClean="0">
                <a:latin typeface="Times New Roman" pitchFamily="18" charset="0"/>
                <a:ea typeface="Calibri" pitchFamily="34" charset="0"/>
                <a:cs typeface="Times New Roman" pitchFamily="18" charset="0"/>
              </a:rPr>
              <a:t> (Eds.), </a:t>
            </a:r>
            <a:r>
              <a:rPr lang="en-US" sz="1800" i="1" dirty="0" smtClean="0">
                <a:latin typeface="Times New Roman" pitchFamily="18" charset="0"/>
                <a:ea typeface="Calibri" pitchFamily="34" charset="0"/>
                <a:cs typeface="Times New Roman" pitchFamily="18" charset="0"/>
              </a:rPr>
              <a:t>Nursing Theorists and Their Work </a:t>
            </a:r>
            <a:r>
              <a:rPr lang="en-US" sz="1800" dirty="0" smtClean="0">
                <a:latin typeface="Times New Roman" pitchFamily="18" charset="0"/>
                <a:ea typeface="Calibri" pitchFamily="34" charset="0"/>
                <a:cs typeface="Times New Roman" pitchFamily="18" charset="0"/>
              </a:rPr>
              <a:t>(5</a:t>
            </a:r>
            <a:r>
              <a:rPr lang="en-US" sz="1800" baseline="30000" dirty="0" smtClean="0">
                <a:latin typeface="Times New Roman" pitchFamily="18" charset="0"/>
                <a:ea typeface="Calibri" pitchFamily="34" charset="0"/>
                <a:cs typeface="Times New Roman" pitchFamily="18" charset="0"/>
              </a:rPr>
              <a:t>th</a:t>
            </a:r>
            <a:r>
              <a:rPr lang="en-US" sz="1800" dirty="0" smtClean="0">
                <a:latin typeface="Times New Roman" pitchFamily="18" charset="0"/>
                <a:ea typeface="Calibri" pitchFamily="34" charset="0"/>
                <a:cs typeface="Times New Roman" pitchFamily="18" charset="0"/>
              </a:rPr>
              <a:t> ed., pp. 484-495). St. Louis, MO: Mosby.</a:t>
            </a:r>
          </a:p>
          <a:p>
            <a:pPr lvl="0">
              <a:buNone/>
            </a:pPr>
            <a:endParaRPr lang="en-US" sz="1800" dirty="0" smtClean="0">
              <a:latin typeface="Times New Roman" pitchFamily="18" charset="0"/>
              <a:ea typeface="Calibri" pitchFamily="34" charset="0"/>
              <a:cs typeface="Times New Roman" pitchFamily="18" charset="0"/>
            </a:endParaRPr>
          </a:p>
          <a:p>
            <a:pPr>
              <a:buNone/>
            </a:pPr>
            <a:r>
              <a:rPr lang="en-US" sz="1800" dirty="0" err="1" smtClean="0"/>
              <a:t>Horodynski</a:t>
            </a:r>
            <a:r>
              <a:rPr lang="en-US" sz="1800" dirty="0" smtClean="0"/>
              <a:t>, M. A., &amp; Gibbons, C. (2004). Rural low-income mother's interactions with their young children. </a:t>
            </a:r>
            <a:r>
              <a:rPr lang="en-US" sz="1800" i="1" dirty="0" smtClean="0"/>
              <a:t>Pediatric Nursing, 30</a:t>
            </a:r>
            <a:r>
              <a:rPr lang="en-US" sz="1800" dirty="0" smtClean="0"/>
              <a:t>(4), 299-305.</a:t>
            </a:r>
          </a:p>
          <a:p>
            <a:pPr>
              <a:buNone/>
            </a:pPr>
            <a:endParaRPr lang="en-US" sz="1800" dirty="0" smtClean="0"/>
          </a:p>
          <a:p>
            <a:pPr>
              <a:buNone/>
            </a:pPr>
            <a:r>
              <a:rPr lang="en-US" sz="1800" dirty="0" smtClean="0"/>
              <a:t>American Nurses Association  (2010). . In </a:t>
            </a:r>
            <a:r>
              <a:rPr lang="en-US" sz="1800" i="1" dirty="0" smtClean="0"/>
              <a:t>Nursing Professional Development: Scope and Standards of Practice</a:t>
            </a:r>
            <a:r>
              <a:rPr lang="en-US" sz="1800" dirty="0" smtClean="0"/>
              <a:t>, Silver Spring, MD: Author</a:t>
            </a:r>
            <a:r>
              <a:rPr lang="en-US" sz="1600" dirty="0" smtClean="0"/>
              <a:t>.</a:t>
            </a:r>
          </a:p>
          <a:p>
            <a:pPr>
              <a:buNone/>
            </a:pPr>
            <a:endParaRPr lang="en-US" sz="1600" dirty="0" smtClean="0"/>
          </a:p>
          <a:p>
            <a:pPr>
              <a:buNone/>
            </a:pPr>
            <a:endParaRPr lang="en-US" sz="1600" dirty="0" smtClean="0"/>
          </a:p>
          <a:p>
            <a:pPr lvl="0">
              <a:buNone/>
            </a:pPr>
            <a:endParaRPr lang="en-US" sz="1400" dirty="0" smtClean="0">
              <a:latin typeface="Arial" pitchFamily="34" charset="0"/>
              <a:cs typeface="Arial" pitchFamily="34" charset="0"/>
            </a:endParaRPr>
          </a:p>
          <a:p>
            <a:pPr>
              <a:buNone/>
            </a:pPr>
            <a:endParaRPr lang="en-US" dirty="0"/>
          </a:p>
        </p:txBody>
      </p:sp>
      <p:sp>
        <p:nvSpPr>
          <p:cNvPr id="2" name="Title 1"/>
          <p:cNvSpPr>
            <a:spLocks noGrp="1"/>
          </p:cNvSpPr>
          <p:nvPr>
            <p:ph type="title"/>
          </p:nvPr>
        </p:nvSpPr>
        <p:spPr/>
        <p:txBody>
          <a:bodyPr>
            <a:normAutofit/>
          </a:bodyPr>
          <a:lstStyle/>
          <a:p>
            <a:pPr algn="ctr"/>
            <a:r>
              <a:rPr lang="en-US" sz="4800" dirty="0" smtClean="0">
                <a:solidFill>
                  <a:schemeClr val="accent2">
                    <a:lumMod val="60000"/>
                    <a:lumOff val="40000"/>
                  </a:schemeClr>
                </a:solidFill>
              </a:rPr>
              <a:t>References</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312932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300" dirty="0" smtClean="0">
                <a:solidFill>
                  <a:schemeClr val="accent2">
                    <a:lumMod val="60000"/>
                    <a:lumOff val="40000"/>
                  </a:schemeClr>
                </a:solidFill>
              </a:rPr>
              <a:t>Objectives</a:t>
            </a:r>
            <a:endParaRPr lang="en-US" sz="5300" dirty="0">
              <a:solidFill>
                <a:schemeClr val="accent2">
                  <a:lumMod val="60000"/>
                  <a:lumOff val="40000"/>
                </a:schemeClr>
              </a:solidFill>
            </a:endParaRPr>
          </a:p>
        </p:txBody>
      </p:sp>
      <p:sp>
        <p:nvSpPr>
          <p:cNvPr id="3" name="Content Placeholder 2"/>
          <p:cNvSpPr>
            <a:spLocks noGrp="1"/>
          </p:cNvSpPr>
          <p:nvPr>
            <p:ph idx="4294967295"/>
          </p:nvPr>
        </p:nvSpPr>
        <p:spPr>
          <a:xfrm>
            <a:off x="960438" y="1676400"/>
            <a:ext cx="8183562" cy="4187825"/>
          </a:xfrm>
        </p:spPr>
        <p:txBody>
          <a:bodyPr>
            <a:normAutofit lnSpcReduction="10000"/>
          </a:bodyPr>
          <a:lstStyle/>
          <a:p>
            <a:r>
              <a:rPr lang="en-US" sz="3200" dirty="0" smtClean="0"/>
              <a:t>Review the Parent-Child Interaction Model</a:t>
            </a:r>
          </a:p>
          <a:p>
            <a:r>
              <a:rPr lang="en-US" sz="3200" dirty="0" smtClean="0"/>
              <a:t>Analyze the </a:t>
            </a:r>
            <a:r>
              <a:rPr lang="en-US" sz="3200" dirty="0" err="1" smtClean="0"/>
              <a:t>metaparadigms</a:t>
            </a:r>
            <a:r>
              <a:rPr lang="en-US" sz="3200" dirty="0" smtClean="0"/>
              <a:t> related to the model</a:t>
            </a:r>
          </a:p>
          <a:p>
            <a:r>
              <a:rPr lang="en-US" sz="3200" dirty="0" smtClean="0"/>
              <a:t>Evaluate the model’s contribution to nursing research</a:t>
            </a:r>
          </a:p>
          <a:p>
            <a:r>
              <a:rPr lang="en-US" sz="3200" dirty="0" smtClean="0"/>
              <a:t>Apply the model to daily practice</a:t>
            </a:r>
            <a:endParaRPr lang="en-US" sz="3200" dirty="0"/>
          </a:p>
          <a:p>
            <a:r>
              <a:rPr lang="en-US" sz="3200" dirty="0"/>
              <a:t>Differentiate nursing knowledge from other disciplines</a:t>
            </a:r>
          </a:p>
          <a:p>
            <a:endParaRPr lang="en-US" dirty="0"/>
          </a:p>
        </p:txBody>
      </p:sp>
    </p:spTree>
    <p:extLst>
      <p:ext uri="{BB962C8B-B14F-4D97-AF65-F5344CB8AC3E}">
        <p14:creationId xmlns:p14="http://schemas.microsoft.com/office/powerpoint/2010/main" val="32675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Scale>
                                      <p:cBhvr>
                                        <p:cTn id="2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1" end="1"/>
                                            </p:txEl>
                                          </p:spTgt>
                                        </p:tgtEl>
                                        <p:attrNameLst>
                                          <p:attrName>ppt_x</p:attrName>
                                          <p:attrName>ppt_y</p:attrName>
                                        </p:attrNameLst>
                                      </p:cBhvr>
                                    </p:animMotion>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diamond(in)">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8183880" cy="1051560"/>
          </a:xfrm>
        </p:spPr>
        <p:txBody>
          <a:bodyPr>
            <a:normAutofit/>
          </a:bodyPr>
          <a:lstStyle/>
          <a:p>
            <a:pPr algn="ctr"/>
            <a:r>
              <a:rPr lang="en-US" sz="4800" dirty="0" smtClean="0">
                <a:solidFill>
                  <a:schemeClr val="accent2">
                    <a:lumMod val="60000"/>
                    <a:lumOff val="40000"/>
                  </a:schemeClr>
                </a:solidFill>
              </a:rPr>
              <a:t>About Kathryn Barnard</a:t>
            </a:r>
            <a:endParaRPr lang="en-US" sz="4800" dirty="0">
              <a:solidFill>
                <a:schemeClr val="accent2">
                  <a:lumMod val="60000"/>
                  <a:lumOff val="40000"/>
                </a:schemeClr>
              </a:solidFill>
            </a:endParaRPr>
          </a:p>
        </p:txBody>
      </p:sp>
      <p:sp>
        <p:nvSpPr>
          <p:cNvPr id="3" name="Content Placeholder 2"/>
          <p:cNvSpPr>
            <a:spLocks noGrp="1"/>
          </p:cNvSpPr>
          <p:nvPr>
            <p:ph sz="half" idx="1"/>
          </p:nvPr>
        </p:nvSpPr>
        <p:spPr>
          <a:xfrm>
            <a:off x="4648200" y="1447800"/>
            <a:ext cx="4114800" cy="3733800"/>
          </a:xfrm>
        </p:spPr>
        <p:txBody>
          <a:bodyPr>
            <a:noAutofit/>
          </a:bodyPr>
          <a:lstStyle/>
          <a:p>
            <a:pPr>
              <a:buNone/>
            </a:pPr>
            <a:endParaRPr lang="en-US" sz="1600" dirty="0" smtClean="0"/>
          </a:p>
          <a:p>
            <a:r>
              <a:rPr lang="en-US" sz="1600" dirty="0" smtClean="0">
                <a:solidFill>
                  <a:schemeClr val="tx2"/>
                </a:solidFill>
              </a:rPr>
              <a:t>Educational Background</a:t>
            </a:r>
          </a:p>
          <a:p>
            <a:pPr lvl="1"/>
            <a:r>
              <a:rPr lang="en-US" sz="1600" dirty="0" smtClean="0"/>
              <a:t>BSN: 1960 University of Nebraska</a:t>
            </a:r>
          </a:p>
          <a:p>
            <a:pPr lvl="1"/>
            <a:r>
              <a:rPr lang="en-US" sz="1600" dirty="0" smtClean="0"/>
              <a:t>MSN: 1962 Boston University</a:t>
            </a:r>
          </a:p>
          <a:p>
            <a:pPr lvl="1"/>
            <a:r>
              <a:rPr lang="en-US" sz="1600" dirty="0" smtClean="0"/>
              <a:t>PhD:  1972 University of Washington</a:t>
            </a:r>
            <a:endParaRPr lang="en-US" sz="1600" dirty="0"/>
          </a:p>
          <a:p>
            <a:pPr lvl="1"/>
            <a:endParaRPr lang="en-US" sz="1600" dirty="0" smtClean="0"/>
          </a:p>
          <a:p>
            <a:pPr marL="347472" lvl="1" indent="0">
              <a:buNone/>
            </a:pPr>
            <a:r>
              <a:rPr lang="en-US" sz="1600" dirty="0" smtClean="0"/>
              <a:t>Professional Background</a:t>
            </a:r>
          </a:p>
          <a:p>
            <a:pPr lvl="1"/>
            <a:r>
              <a:rPr lang="en-US" sz="1600" dirty="0" smtClean="0"/>
              <a:t>Instructor in pediatric and maternal child nursing at University of Nebraska, Boston University, and University of Washington</a:t>
            </a:r>
          </a:p>
          <a:p>
            <a:pPr lvl="1"/>
            <a:r>
              <a:rPr lang="en-US" sz="1600" dirty="0" smtClean="0"/>
              <a:t>In 1987 became the associate Dean for Academic Affairs at the school of nursing at University of Washington.</a:t>
            </a:r>
          </a:p>
          <a:p>
            <a:pPr lvl="1"/>
            <a:r>
              <a:rPr lang="en-US" sz="1600" dirty="0"/>
              <a:t>Center on Infant and Mental Health Development at the UW in 2001</a:t>
            </a:r>
            <a:endParaRPr lang="en-US" sz="1600" dirty="0" smtClean="0"/>
          </a:p>
          <a:p>
            <a:pPr lvl="1"/>
            <a:r>
              <a:rPr lang="en-US" sz="1600" dirty="0" smtClean="0"/>
              <a:t>Retired in 2006 from the University of Washington</a:t>
            </a:r>
            <a:endParaRPr lang="en-US" sz="1600" dirty="0"/>
          </a:p>
        </p:txBody>
      </p:sp>
      <p:pic>
        <p:nvPicPr>
          <p:cNvPr id="23554" name="Picture 2" descr="http://www.son.washington.edu/faculty/images/faculty-images/k_barnard.jpg"/>
          <p:cNvPicPr>
            <a:picLocks noChangeAspect="1" noChangeArrowheads="1"/>
          </p:cNvPicPr>
          <p:nvPr/>
        </p:nvPicPr>
        <p:blipFill>
          <a:blip r:embed="rId3" cstate="print"/>
          <a:srcRect/>
          <a:stretch>
            <a:fillRect/>
          </a:stretch>
        </p:blipFill>
        <p:spPr bwMode="auto">
          <a:xfrm>
            <a:off x="1219200" y="1828800"/>
            <a:ext cx="3124200" cy="3139821"/>
          </a:xfrm>
          <a:prstGeom prst="rect">
            <a:avLst/>
          </a:prstGeom>
          <a:noFill/>
        </p:spPr>
      </p:pic>
      <p:sp>
        <p:nvSpPr>
          <p:cNvPr id="7" name="TextBox 6"/>
          <p:cNvSpPr txBox="1"/>
          <p:nvPr/>
        </p:nvSpPr>
        <p:spPr>
          <a:xfrm>
            <a:off x="1295400" y="5105400"/>
            <a:ext cx="3200400" cy="661720"/>
          </a:xfrm>
          <a:prstGeom prst="rect">
            <a:avLst/>
          </a:prstGeom>
          <a:noFill/>
        </p:spPr>
        <p:txBody>
          <a:bodyPr wrap="square" rtlCol="0">
            <a:spAutoFit/>
          </a:bodyPr>
          <a:lstStyle/>
          <a:p>
            <a:r>
              <a:rPr lang="en-US" sz="1400" dirty="0" smtClean="0">
                <a:solidFill>
                  <a:schemeClr val="bg1"/>
                </a:solidFill>
                <a:hlinkClick r:id="rId4"/>
              </a:rPr>
              <a:t>http://www.son.washington.edu/faculty/faculty_bio.asp?id=7</a:t>
            </a:r>
            <a:endParaRPr lang="en-US" sz="1400" dirty="0" smtClean="0">
              <a:solidFill>
                <a:schemeClr val="bg1"/>
              </a:solidFill>
            </a:endParaRPr>
          </a:p>
          <a:p>
            <a:endParaRPr lang="en-US" sz="900" dirty="0"/>
          </a:p>
        </p:txBody>
      </p:sp>
    </p:spTree>
    <p:extLst>
      <p:ext uri="{BB962C8B-B14F-4D97-AF65-F5344CB8AC3E}">
        <p14:creationId xmlns:p14="http://schemas.microsoft.com/office/powerpoint/2010/main" val="12007536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3">
                                            <p:txEl>
                                              <p:pRg st="3" end="3"/>
                                            </p:txEl>
                                          </p:spTgt>
                                        </p:tgtEl>
                                        <p:attrNameLst>
                                          <p:attrName>ppt_x</p:attrName>
                                        </p:attrNameLst>
                                      </p:cBhvr>
                                    </p:anim>
                                    <p:anim from="0" to="-1.0" calcmode="lin" valueType="num">
                                      <p:cBhvr>
                                        <p:cTn id="28" dur="200" decel="50000" autoRev="1" fill="hold">
                                          <p:stCondLst>
                                            <p:cond delay="600"/>
                                          </p:stCondLst>
                                        </p:cTn>
                                        <p:tgtEl>
                                          <p:spTgt spid="3">
                                            <p:txEl>
                                              <p:pRg st="3" end="3"/>
                                            </p:txEl>
                                          </p:spTgt>
                                        </p:tgtEl>
                                        <p:attrNameLst>
                                          <p:attrName>xshear</p:attrName>
                                        </p:attrNameLst>
                                      </p:cBhvr>
                                    </p:anim>
                                    <p:animScale>
                                      <p:cBhvr>
                                        <p:cTn id="29" dur="200" decel="100000" autoRev="1" fill="hold">
                                          <p:stCondLst>
                                            <p:cond delay="600"/>
                                          </p:stCondLst>
                                        </p:cTn>
                                        <p:tgtEl>
                                          <p:spTgt spid="3">
                                            <p:txEl>
                                              <p:pRg st="3" end="3"/>
                                            </p:txEl>
                                          </p:spTgt>
                                        </p:tgtEl>
                                      </p:cBhvr>
                                      <p:from x="100000" y="100000"/>
                                      <p:to x="80000" y="100000"/>
                                    </p:animScale>
                                    <p:anim by="(#ppt_h/3+#ppt_w*0.1)" calcmode="lin" valueType="num">
                                      <p:cBhvr additive="sum">
                                        <p:cTn id="30" dur="200" decel="100000" autoRev="1" fill="hold">
                                          <p:stCondLst>
                                            <p:cond delay="600"/>
                                          </p:stCondLst>
                                        </p:cTn>
                                        <p:tgtEl>
                                          <p:spTgt spid="3">
                                            <p:txEl>
                                              <p:pRg st="3" end="3"/>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from="(-#ppt_w/2)" to="(#ppt_x)" calcmode="lin" valueType="num">
                                      <p:cBhvr>
                                        <p:cTn id="33" dur="600" fill="hold">
                                          <p:stCondLst>
                                            <p:cond delay="0"/>
                                          </p:stCondLst>
                                        </p:cTn>
                                        <p:tgtEl>
                                          <p:spTgt spid="3">
                                            <p:txEl>
                                              <p:pRg st="4" end="4"/>
                                            </p:txEl>
                                          </p:spTgt>
                                        </p:tgtEl>
                                        <p:attrNameLst>
                                          <p:attrName>ppt_x</p:attrName>
                                        </p:attrNameLst>
                                      </p:cBhvr>
                                    </p:anim>
                                    <p:anim from="0" to="-1.0" calcmode="lin" valueType="num">
                                      <p:cBhvr>
                                        <p:cTn id="34" dur="200" decel="50000" autoRev="1" fill="hold">
                                          <p:stCondLst>
                                            <p:cond delay="600"/>
                                          </p:stCondLst>
                                        </p:cTn>
                                        <p:tgtEl>
                                          <p:spTgt spid="3">
                                            <p:txEl>
                                              <p:pRg st="4" end="4"/>
                                            </p:txEl>
                                          </p:spTgt>
                                        </p:tgtEl>
                                        <p:attrNameLst>
                                          <p:attrName>xshear</p:attrName>
                                        </p:attrNameLst>
                                      </p:cBhvr>
                                    </p:anim>
                                    <p:animScale>
                                      <p:cBhvr>
                                        <p:cTn id="35" dur="200" decel="100000" autoRev="1" fill="hold">
                                          <p:stCondLst>
                                            <p:cond delay="600"/>
                                          </p:stCondLst>
                                        </p:cTn>
                                        <p:tgtEl>
                                          <p:spTgt spid="3">
                                            <p:txEl>
                                              <p:pRg st="4" end="4"/>
                                            </p:txEl>
                                          </p:spTgt>
                                        </p:tgtEl>
                                      </p:cBhvr>
                                      <p:from x="100000" y="100000"/>
                                      <p:to x="80000" y="100000"/>
                                    </p:animScale>
                                    <p:anim by="(#ppt_h/3+#ppt_w*0.1)" calcmode="lin" valueType="num">
                                      <p:cBhvr additive="sum">
                                        <p:cTn id="36"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44" dur="500"/>
                                        <p:tgtEl>
                                          <p:spTgt spid="3">
                                            <p:txEl>
                                              <p:pRg st="6" end="6"/>
                                            </p:txEl>
                                          </p:spTgt>
                                        </p:tgtEl>
                                      </p:cBhvr>
                                    </p:animEffect>
                                  </p:childTnLst>
                                </p:cTn>
                              </p:par>
                              <p:par>
                                <p:cTn id="45" presetID="49" presetClass="entr" presetSubtype="0" decel="10000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50" dur="500"/>
                                        <p:tgtEl>
                                          <p:spTgt spid="3">
                                            <p:txEl>
                                              <p:pRg st="7" end="7"/>
                                            </p:txEl>
                                          </p:spTgt>
                                        </p:tgtEl>
                                      </p:cBhvr>
                                    </p:animEffect>
                                  </p:childTnLst>
                                </p:cTn>
                              </p:par>
                              <p:par>
                                <p:cTn id="51" presetID="49" presetClass="entr" presetSubtype="0" decel="10000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5"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56" dur="500"/>
                                        <p:tgtEl>
                                          <p:spTgt spid="3">
                                            <p:txEl>
                                              <p:pRg st="8" end="8"/>
                                            </p:txEl>
                                          </p:spTgt>
                                        </p:tgtEl>
                                      </p:cBhvr>
                                    </p:animEffect>
                                  </p:childTnLst>
                                </p:cTn>
                              </p:par>
                              <p:par>
                                <p:cTn id="57" presetID="49" presetClass="entr" presetSubtype="0" decel="10000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1"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62" dur="500"/>
                                        <p:tgtEl>
                                          <p:spTgt spid="3">
                                            <p:txEl>
                                              <p:pRg st="9" end="9"/>
                                            </p:txEl>
                                          </p:spTgt>
                                        </p:tgtEl>
                                      </p:cBhvr>
                                    </p:animEffect>
                                  </p:childTnLst>
                                </p:cTn>
                              </p:par>
                              <p:par>
                                <p:cTn id="63" presetID="49" presetClass="entr" presetSubtype="0" decel="10000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p:cTn id="6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7"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6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sz="3200" dirty="0" smtClean="0"/>
          </a:p>
          <a:p>
            <a:r>
              <a:rPr lang="en-US" sz="3800" dirty="0" smtClean="0">
                <a:solidFill>
                  <a:schemeClr val="accent2">
                    <a:lumMod val="20000"/>
                    <a:lumOff val="80000"/>
                  </a:schemeClr>
                </a:solidFill>
              </a:rPr>
              <a:t>Nursing</a:t>
            </a:r>
          </a:p>
          <a:p>
            <a:pPr>
              <a:buNone/>
            </a:pPr>
            <a:r>
              <a:rPr lang="en-US" sz="1600" dirty="0" smtClean="0"/>
              <a:t>(Masters, 2012, p. 315)</a:t>
            </a:r>
          </a:p>
          <a:p>
            <a:endParaRPr lang="en-US" sz="3200" dirty="0" smtClean="0">
              <a:solidFill>
                <a:schemeClr val="accent2">
                  <a:lumMod val="60000"/>
                  <a:lumOff val="40000"/>
                </a:schemeClr>
              </a:solidFill>
            </a:endParaRPr>
          </a:p>
          <a:p>
            <a:r>
              <a:rPr lang="en-US" sz="3800" dirty="0" smtClean="0">
                <a:solidFill>
                  <a:schemeClr val="accent2">
                    <a:lumMod val="20000"/>
                    <a:lumOff val="80000"/>
                  </a:schemeClr>
                </a:solidFill>
              </a:rPr>
              <a:t>Person</a:t>
            </a:r>
          </a:p>
          <a:p>
            <a:pPr marL="274320" lvl="1">
              <a:spcBef>
                <a:spcPts val="600"/>
              </a:spcBef>
              <a:buClr>
                <a:schemeClr val="accent2"/>
              </a:buClr>
              <a:buNone/>
            </a:pPr>
            <a:r>
              <a:rPr lang="en-US" sz="1600" dirty="0" smtClean="0">
                <a:solidFill>
                  <a:schemeClr val="tx1"/>
                </a:solidFill>
              </a:rPr>
              <a:t>(Fine, 2002, p. 488-489)</a:t>
            </a:r>
          </a:p>
          <a:p>
            <a:endParaRPr lang="en-US" sz="3200" dirty="0">
              <a:solidFill>
                <a:schemeClr val="accent2">
                  <a:lumMod val="60000"/>
                  <a:lumOff val="40000"/>
                </a:schemeClr>
              </a:solidFill>
            </a:endParaRPr>
          </a:p>
          <a:p>
            <a:r>
              <a:rPr lang="en-US" sz="3800" dirty="0" smtClean="0">
                <a:solidFill>
                  <a:schemeClr val="accent2">
                    <a:lumMod val="20000"/>
                    <a:lumOff val="80000"/>
                  </a:schemeClr>
                </a:solidFill>
              </a:rPr>
              <a:t>Health</a:t>
            </a:r>
          </a:p>
          <a:p>
            <a:pPr>
              <a:buNone/>
            </a:pPr>
            <a:r>
              <a:rPr lang="en-US" sz="1600" dirty="0" smtClean="0"/>
              <a:t>American Nurses Association  (2010). </a:t>
            </a:r>
          </a:p>
          <a:p>
            <a:endParaRPr lang="en-US" sz="3200" dirty="0" smtClean="0">
              <a:solidFill>
                <a:schemeClr val="accent2">
                  <a:lumMod val="60000"/>
                  <a:lumOff val="40000"/>
                </a:schemeClr>
              </a:solidFill>
            </a:endParaRPr>
          </a:p>
          <a:p>
            <a:r>
              <a:rPr lang="en-US" sz="3800" dirty="0" smtClean="0">
                <a:solidFill>
                  <a:schemeClr val="accent2">
                    <a:lumMod val="20000"/>
                    <a:lumOff val="80000"/>
                  </a:schemeClr>
                </a:solidFill>
              </a:rPr>
              <a:t>Environment</a:t>
            </a:r>
          </a:p>
          <a:p>
            <a:pPr>
              <a:buNone/>
            </a:pPr>
            <a:r>
              <a:rPr lang="en-US" sz="1600" dirty="0" smtClean="0"/>
              <a:t>(Masters, 2012, p. 315)</a:t>
            </a:r>
          </a:p>
          <a:p>
            <a:endParaRPr lang="en-US" sz="3200" dirty="0" smtClean="0"/>
          </a:p>
          <a:p>
            <a:endParaRPr lang="en-US" dirty="0"/>
          </a:p>
          <a:p>
            <a:endParaRPr lang="en-US" dirty="0" smtClean="0"/>
          </a:p>
          <a:p>
            <a:endParaRPr lang="en-US" dirty="0"/>
          </a:p>
          <a:p>
            <a:endParaRPr lang="en-US" dirty="0"/>
          </a:p>
        </p:txBody>
      </p:sp>
      <p:sp>
        <p:nvSpPr>
          <p:cNvPr id="2" name="Title 1"/>
          <p:cNvSpPr>
            <a:spLocks noGrp="1"/>
          </p:cNvSpPr>
          <p:nvPr>
            <p:ph type="title"/>
          </p:nvPr>
        </p:nvSpPr>
        <p:spPr/>
        <p:txBody>
          <a:bodyPr>
            <a:normAutofit/>
          </a:bodyPr>
          <a:lstStyle/>
          <a:p>
            <a:pPr algn="ctr"/>
            <a:r>
              <a:rPr lang="en-US" sz="4800" dirty="0" err="1" smtClean="0">
                <a:solidFill>
                  <a:schemeClr val="accent2">
                    <a:lumMod val="60000"/>
                    <a:lumOff val="40000"/>
                  </a:schemeClr>
                </a:solidFill>
              </a:rPr>
              <a:t>Metaparadigm</a:t>
            </a:r>
            <a:r>
              <a:rPr lang="en-US" sz="4800" dirty="0" smtClean="0">
                <a:solidFill>
                  <a:schemeClr val="accent2">
                    <a:lumMod val="60000"/>
                    <a:lumOff val="40000"/>
                  </a:schemeClr>
                </a:solidFill>
              </a:rPr>
              <a:t> Concepts</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275515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1" end="1"/>
                                            </p:txEl>
                                          </p:spTgt>
                                        </p:tgtEl>
                                        <p:attrNameLst>
                                          <p:attrName>ppt_x</p:attrName>
                                          <p:attrName>ppt_y</p:attrName>
                                        </p:attrNameLst>
                                      </p:cBhvr>
                                    </p:animMotion>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Scale>
                                      <p:cBhvr>
                                        <p:cTn id="20"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2" end="2"/>
                                            </p:txEl>
                                          </p:spTgt>
                                        </p:tgtEl>
                                        <p:attrNameLst>
                                          <p:attrName>ppt_x</p:attrName>
                                          <p:attrName>ppt_y</p:attrName>
                                        </p:attrNameLst>
                                      </p:cBhvr>
                                    </p:animMotion>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1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10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nodeType="clickEffect">
                                  <p:stCondLst>
                                    <p:cond delay="0"/>
                                  </p:stCondLst>
                                  <p:iterate type="lt">
                                    <p:tmPct val="10000"/>
                                  </p:iterate>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55" dur="1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nodeType="clickEffect">
                                  <p:stCondLst>
                                    <p:cond delay="0"/>
                                  </p:stCondLst>
                                  <p:iterate type="lt">
                                    <p:tmPct val="10000"/>
                                  </p:iterate>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62" dur="1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val 1"/>
          <p:cNvSpPr/>
          <p:nvPr/>
        </p:nvSpPr>
        <p:spPr>
          <a:xfrm>
            <a:off x="3276600" y="228600"/>
            <a:ext cx="3429000" cy="33528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1905000"/>
            <a:ext cx="2895600" cy="29718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572000" y="2057400"/>
            <a:ext cx="2362200" cy="2514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ircles.jpg"/>
          <p:cNvPicPr>
            <a:picLocks noChangeAspect="1"/>
          </p:cNvPicPr>
          <p:nvPr/>
        </p:nvPicPr>
        <p:blipFill>
          <a:blip r:embed="rId2" cstate="print">
            <a:duotone>
              <a:prstClr val="black"/>
              <a:schemeClr val="accent5">
                <a:tint val="45000"/>
                <a:satMod val="400000"/>
              </a:schemeClr>
            </a:duotone>
          </a:blip>
          <a:srcRect l="50000" t="33333" r="40000" b="47778"/>
          <a:stretch>
            <a:fillRect/>
          </a:stretch>
        </p:blipFill>
        <p:spPr>
          <a:xfrm>
            <a:off x="4572000" y="2286000"/>
            <a:ext cx="914400" cy="1295400"/>
          </a:xfrm>
          <a:prstGeom prst="rect">
            <a:avLst/>
          </a:prstGeom>
        </p:spPr>
      </p:pic>
      <p:sp>
        <p:nvSpPr>
          <p:cNvPr id="6" name="Freeform 5"/>
          <p:cNvSpPr/>
          <p:nvPr/>
        </p:nvSpPr>
        <p:spPr>
          <a:xfrm>
            <a:off x="5045159" y="2214563"/>
            <a:ext cx="534191" cy="328612"/>
          </a:xfrm>
          <a:custGeom>
            <a:avLst/>
            <a:gdLst>
              <a:gd name="connsiteX0" fmla="*/ 17379 w 534191"/>
              <a:gd name="connsiteY0" fmla="*/ 111918 h 328612"/>
              <a:gd name="connsiteX1" fmla="*/ 19760 w 534191"/>
              <a:gd name="connsiteY1" fmla="*/ 119062 h 328612"/>
              <a:gd name="connsiteX2" fmla="*/ 34047 w 534191"/>
              <a:gd name="connsiteY2" fmla="*/ 128587 h 328612"/>
              <a:gd name="connsiteX3" fmla="*/ 36429 w 534191"/>
              <a:gd name="connsiteY3" fmla="*/ 135731 h 328612"/>
              <a:gd name="connsiteX4" fmla="*/ 48335 w 534191"/>
              <a:gd name="connsiteY4" fmla="*/ 150018 h 328612"/>
              <a:gd name="connsiteX5" fmla="*/ 57860 w 534191"/>
              <a:gd name="connsiteY5" fmla="*/ 161925 h 328612"/>
              <a:gd name="connsiteX6" fmla="*/ 60241 w 534191"/>
              <a:gd name="connsiteY6" fmla="*/ 169068 h 328612"/>
              <a:gd name="connsiteX7" fmla="*/ 67385 w 534191"/>
              <a:gd name="connsiteY7" fmla="*/ 176212 h 328612"/>
              <a:gd name="connsiteX8" fmla="*/ 76910 w 534191"/>
              <a:gd name="connsiteY8" fmla="*/ 190500 h 328612"/>
              <a:gd name="connsiteX9" fmla="*/ 95960 w 534191"/>
              <a:gd name="connsiteY9" fmla="*/ 219075 h 328612"/>
              <a:gd name="connsiteX10" fmla="*/ 110247 w 534191"/>
              <a:gd name="connsiteY10" fmla="*/ 240506 h 328612"/>
              <a:gd name="connsiteX11" fmla="*/ 115010 w 534191"/>
              <a:gd name="connsiteY11" fmla="*/ 247650 h 328612"/>
              <a:gd name="connsiteX12" fmla="*/ 122154 w 534191"/>
              <a:gd name="connsiteY12" fmla="*/ 252412 h 328612"/>
              <a:gd name="connsiteX13" fmla="*/ 143585 w 534191"/>
              <a:gd name="connsiteY13" fmla="*/ 259556 h 328612"/>
              <a:gd name="connsiteX14" fmla="*/ 150729 w 534191"/>
              <a:gd name="connsiteY14" fmla="*/ 261937 h 328612"/>
              <a:gd name="connsiteX15" fmla="*/ 157872 w 534191"/>
              <a:gd name="connsiteY15" fmla="*/ 264318 h 328612"/>
              <a:gd name="connsiteX16" fmla="*/ 165016 w 534191"/>
              <a:gd name="connsiteY16" fmla="*/ 269081 h 328612"/>
              <a:gd name="connsiteX17" fmla="*/ 176922 w 534191"/>
              <a:gd name="connsiteY17" fmla="*/ 271462 h 328612"/>
              <a:gd name="connsiteX18" fmla="*/ 184066 w 534191"/>
              <a:gd name="connsiteY18" fmla="*/ 273843 h 328612"/>
              <a:gd name="connsiteX19" fmla="*/ 195972 w 534191"/>
              <a:gd name="connsiteY19" fmla="*/ 276225 h 328612"/>
              <a:gd name="connsiteX20" fmla="*/ 210260 w 534191"/>
              <a:gd name="connsiteY20" fmla="*/ 280987 h 328612"/>
              <a:gd name="connsiteX21" fmla="*/ 217404 w 534191"/>
              <a:gd name="connsiteY21" fmla="*/ 283368 h 328612"/>
              <a:gd name="connsiteX22" fmla="*/ 236454 w 534191"/>
              <a:gd name="connsiteY22" fmla="*/ 288131 h 328612"/>
              <a:gd name="connsiteX23" fmla="*/ 260266 w 534191"/>
              <a:gd name="connsiteY23" fmla="*/ 292893 h 328612"/>
              <a:gd name="connsiteX24" fmla="*/ 269791 w 534191"/>
              <a:gd name="connsiteY24" fmla="*/ 295275 h 328612"/>
              <a:gd name="connsiteX25" fmla="*/ 281697 w 534191"/>
              <a:gd name="connsiteY25" fmla="*/ 297656 h 328612"/>
              <a:gd name="connsiteX26" fmla="*/ 288841 w 534191"/>
              <a:gd name="connsiteY26" fmla="*/ 300037 h 328612"/>
              <a:gd name="connsiteX27" fmla="*/ 298366 w 534191"/>
              <a:gd name="connsiteY27" fmla="*/ 302418 h 328612"/>
              <a:gd name="connsiteX28" fmla="*/ 315035 w 534191"/>
              <a:gd name="connsiteY28" fmla="*/ 307181 h 328612"/>
              <a:gd name="connsiteX29" fmla="*/ 322179 w 534191"/>
              <a:gd name="connsiteY29" fmla="*/ 309562 h 328612"/>
              <a:gd name="connsiteX30" fmla="*/ 345991 w 534191"/>
              <a:gd name="connsiteY30" fmla="*/ 314325 h 328612"/>
              <a:gd name="connsiteX31" fmla="*/ 388854 w 534191"/>
              <a:gd name="connsiteY31" fmla="*/ 323850 h 328612"/>
              <a:gd name="connsiteX32" fmla="*/ 407904 w 534191"/>
              <a:gd name="connsiteY32" fmla="*/ 328612 h 328612"/>
              <a:gd name="connsiteX33" fmla="*/ 448385 w 534191"/>
              <a:gd name="connsiteY33" fmla="*/ 326231 h 328612"/>
              <a:gd name="connsiteX34" fmla="*/ 455529 w 534191"/>
              <a:gd name="connsiteY34" fmla="*/ 323850 h 328612"/>
              <a:gd name="connsiteX35" fmla="*/ 472197 w 534191"/>
              <a:gd name="connsiteY35" fmla="*/ 316706 h 328612"/>
              <a:gd name="connsiteX36" fmla="*/ 486485 w 534191"/>
              <a:gd name="connsiteY36" fmla="*/ 302418 h 328612"/>
              <a:gd name="connsiteX37" fmla="*/ 493629 w 534191"/>
              <a:gd name="connsiteY37" fmla="*/ 297656 h 328612"/>
              <a:gd name="connsiteX38" fmla="*/ 500772 w 534191"/>
              <a:gd name="connsiteY38" fmla="*/ 290512 h 328612"/>
              <a:gd name="connsiteX39" fmla="*/ 505535 w 534191"/>
              <a:gd name="connsiteY39" fmla="*/ 283368 h 328612"/>
              <a:gd name="connsiteX40" fmla="*/ 515060 w 534191"/>
              <a:gd name="connsiteY40" fmla="*/ 278606 h 328612"/>
              <a:gd name="connsiteX41" fmla="*/ 519822 w 534191"/>
              <a:gd name="connsiteY41" fmla="*/ 269081 h 328612"/>
              <a:gd name="connsiteX42" fmla="*/ 529347 w 534191"/>
              <a:gd name="connsiteY42" fmla="*/ 254793 h 328612"/>
              <a:gd name="connsiteX43" fmla="*/ 534110 w 534191"/>
              <a:gd name="connsiteY43" fmla="*/ 235743 h 328612"/>
              <a:gd name="connsiteX44" fmla="*/ 531729 w 534191"/>
              <a:gd name="connsiteY44" fmla="*/ 42862 h 328612"/>
              <a:gd name="connsiteX45" fmla="*/ 526966 w 534191"/>
              <a:gd name="connsiteY45" fmla="*/ 35718 h 328612"/>
              <a:gd name="connsiteX46" fmla="*/ 517441 w 534191"/>
              <a:gd name="connsiteY46" fmla="*/ 33337 h 328612"/>
              <a:gd name="connsiteX47" fmla="*/ 496010 w 534191"/>
              <a:gd name="connsiteY47" fmla="*/ 28575 h 328612"/>
              <a:gd name="connsiteX48" fmla="*/ 460291 w 534191"/>
              <a:gd name="connsiteY48" fmla="*/ 21431 h 328612"/>
              <a:gd name="connsiteX49" fmla="*/ 448385 w 534191"/>
              <a:gd name="connsiteY49" fmla="*/ 19050 h 328612"/>
              <a:gd name="connsiteX50" fmla="*/ 434097 w 534191"/>
              <a:gd name="connsiteY50" fmla="*/ 14287 h 328612"/>
              <a:gd name="connsiteX51" fmla="*/ 422191 w 534191"/>
              <a:gd name="connsiteY51" fmla="*/ 9525 h 328612"/>
              <a:gd name="connsiteX52" fmla="*/ 381710 w 534191"/>
              <a:gd name="connsiteY52" fmla="*/ 2381 h 328612"/>
              <a:gd name="connsiteX53" fmla="*/ 369804 w 534191"/>
              <a:gd name="connsiteY53" fmla="*/ 0 h 328612"/>
              <a:gd name="connsiteX54" fmla="*/ 269791 w 534191"/>
              <a:gd name="connsiteY54" fmla="*/ 2381 h 328612"/>
              <a:gd name="connsiteX55" fmla="*/ 250741 w 534191"/>
              <a:gd name="connsiteY55" fmla="*/ 9525 h 328612"/>
              <a:gd name="connsiteX56" fmla="*/ 236454 w 534191"/>
              <a:gd name="connsiteY56" fmla="*/ 14287 h 328612"/>
              <a:gd name="connsiteX57" fmla="*/ 222166 w 534191"/>
              <a:gd name="connsiteY57" fmla="*/ 19050 h 328612"/>
              <a:gd name="connsiteX58" fmla="*/ 215022 w 534191"/>
              <a:gd name="connsiteY58" fmla="*/ 21431 h 328612"/>
              <a:gd name="connsiteX59" fmla="*/ 188829 w 534191"/>
              <a:gd name="connsiteY59" fmla="*/ 23812 h 328612"/>
              <a:gd name="connsiteX60" fmla="*/ 179304 w 534191"/>
              <a:gd name="connsiteY60" fmla="*/ 26193 h 328612"/>
              <a:gd name="connsiteX61" fmla="*/ 148347 w 534191"/>
              <a:gd name="connsiteY61" fmla="*/ 33337 h 328612"/>
              <a:gd name="connsiteX62" fmla="*/ 141204 w 534191"/>
              <a:gd name="connsiteY62" fmla="*/ 35718 h 328612"/>
              <a:gd name="connsiteX63" fmla="*/ 117391 w 534191"/>
              <a:gd name="connsiteY63" fmla="*/ 38100 h 328612"/>
              <a:gd name="connsiteX64" fmla="*/ 95960 w 534191"/>
              <a:gd name="connsiteY64" fmla="*/ 45243 h 328612"/>
              <a:gd name="connsiteX65" fmla="*/ 88816 w 534191"/>
              <a:gd name="connsiteY65" fmla="*/ 47625 h 328612"/>
              <a:gd name="connsiteX66" fmla="*/ 81672 w 534191"/>
              <a:gd name="connsiteY66" fmla="*/ 50006 h 328612"/>
              <a:gd name="connsiteX67" fmla="*/ 74529 w 534191"/>
              <a:gd name="connsiteY67" fmla="*/ 54768 h 328612"/>
              <a:gd name="connsiteX68" fmla="*/ 67385 w 534191"/>
              <a:gd name="connsiteY68" fmla="*/ 61912 h 328612"/>
              <a:gd name="connsiteX69" fmla="*/ 60241 w 534191"/>
              <a:gd name="connsiteY69" fmla="*/ 64293 h 328612"/>
              <a:gd name="connsiteX70" fmla="*/ 45954 w 534191"/>
              <a:gd name="connsiteY70" fmla="*/ 71437 h 328612"/>
              <a:gd name="connsiteX71" fmla="*/ 38810 w 534191"/>
              <a:gd name="connsiteY71" fmla="*/ 76200 h 328612"/>
              <a:gd name="connsiteX72" fmla="*/ 24522 w 534191"/>
              <a:gd name="connsiteY72" fmla="*/ 80962 h 328612"/>
              <a:gd name="connsiteX73" fmla="*/ 5472 w 534191"/>
              <a:gd name="connsiteY73" fmla="*/ 97631 h 328612"/>
              <a:gd name="connsiteX74" fmla="*/ 5472 w 534191"/>
              <a:gd name="connsiteY74" fmla="*/ 121443 h 328612"/>
              <a:gd name="connsiteX75" fmla="*/ 12616 w 534191"/>
              <a:gd name="connsiteY75" fmla="*/ 123825 h 328612"/>
              <a:gd name="connsiteX76" fmla="*/ 26904 w 534191"/>
              <a:gd name="connsiteY76" fmla="*/ 130968 h 328612"/>
              <a:gd name="connsiteX77" fmla="*/ 34047 w 534191"/>
              <a:gd name="connsiteY77" fmla="*/ 135731 h 328612"/>
              <a:gd name="connsiteX78" fmla="*/ 41191 w 534191"/>
              <a:gd name="connsiteY78" fmla="*/ 138112 h 328612"/>
              <a:gd name="connsiteX79" fmla="*/ 17379 w 534191"/>
              <a:gd name="connsiteY79" fmla="*/ 111918 h 32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534191" h="328612">
                <a:moveTo>
                  <a:pt x="17379" y="111918"/>
                </a:moveTo>
                <a:cubicBezTo>
                  <a:pt x="13807" y="108743"/>
                  <a:pt x="17985" y="117287"/>
                  <a:pt x="19760" y="119062"/>
                </a:cubicBezTo>
                <a:cubicBezTo>
                  <a:pt x="23807" y="123109"/>
                  <a:pt x="34047" y="128587"/>
                  <a:pt x="34047" y="128587"/>
                </a:cubicBezTo>
                <a:cubicBezTo>
                  <a:pt x="34841" y="130968"/>
                  <a:pt x="35306" y="133486"/>
                  <a:pt x="36429" y="135731"/>
                </a:cubicBezTo>
                <a:cubicBezTo>
                  <a:pt x="39746" y="142364"/>
                  <a:pt x="43066" y="144749"/>
                  <a:pt x="48335" y="150018"/>
                </a:cubicBezTo>
                <a:cubicBezTo>
                  <a:pt x="54319" y="167972"/>
                  <a:pt x="45551" y="146539"/>
                  <a:pt x="57860" y="161925"/>
                </a:cubicBezTo>
                <a:cubicBezTo>
                  <a:pt x="59428" y="163885"/>
                  <a:pt x="58849" y="166980"/>
                  <a:pt x="60241" y="169068"/>
                </a:cubicBezTo>
                <a:cubicBezTo>
                  <a:pt x="62109" y="171870"/>
                  <a:pt x="65317" y="173554"/>
                  <a:pt x="67385" y="176212"/>
                </a:cubicBezTo>
                <a:cubicBezTo>
                  <a:pt x="70899" y="180730"/>
                  <a:pt x="73735" y="185737"/>
                  <a:pt x="76910" y="190500"/>
                </a:cubicBezTo>
                <a:lnTo>
                  <a:pt x="95960" y="219075"/>
                </a:lnTo>
                <a:lnTo>
                  <a:pt x="110247" y="240506"/>
                </a:lnTo>
                <a:cubicBezTo>
                  <a:pt x="111835" y="242887"/>
                  <a:pt x="112629" y="246063"/>
                  <a:pt x="115010" y="247650"/>
                </a:cubicBezTo>
                <a:cubicBezTo>
                  <a:pt x="117391" y="249237"/>
                  <a:pt x="119539" y="251250"/>
                  <a:pt x="122154" y="252412"/>
                </a:cubicBezTo>
                <a:cubicBezTo>
                  <a:pt x="122168" y="252418"/>
                  <a:pt x="140006" y="258363"/>
                  <a:pt x="143585" y="259556"/>
                </a:cubicBezTo>
                <a:lnTo>
                  <a:pt x="150729" y="261937"/>
                </a:lnTo>
                <a:lnTo>
                  <a:pt x="157872" y="264318"/>
                </a:lnTo>
                <a:cubicBezTo>
                  <a:pt x="160253" y="265906"/>
                  <a:pt x="162336" y="268076"/>
                  <a:pt x="165016" y="269081"/>
                </a:cubicBezTo>
                <a:cubicBezTo>
                  <a:pt x="168806" y="270502"/>
                  <a:pt x="172996" y="270480"/>
                  <a:pt x="176922" y="271462"/>
                </a:cubicBezTo>
                <a:cubicBezTo>
                  <a:pt x="179357" y="272071"/>
                  <a:pt x="181631" y="273234"/>
                  <a:pt x="184066" y="273843"/>
                </a:cubicBezTo>
                <a:cubicBezTo>
                  <a:pt x="187992" y="274825"/>
                  <a:pt x="192067" y="275160"/>
                  <a:pt x="195972" y="276225"/>
                </a:cubicBezTo>
                <a:cubicBezTo>
                  <a:pt x="200815" y="277546"/>
                  <a:pt x="205497" y="279400"/>
                  <a:pt x="210260" y="280987"/>
                </a:cubicBezTo>
                <a:cubicBezTo>
                  <a:pt x="212641" y="281781"/>
                  <a:pt x="214969" y="282759"/>
                  <a:pt x="217404" y="283368"/>
                </a:cubicBezTo>
                <a:cubicBezTo>
                  <a:pt x="223754" y="284956"/>
                  <a:pt x="230036" y="286847"/>
                  <a:pt x="236454" y="288131"/>
                </a:cubicBezTo>
                <a:cubicBezTo>
                  <a:pt x="244391" y="289718"/>
                  <a:pt x="252413" y="290929"/>
                  <a:pt x="260266" y="292893"/>
                </a:cubicBezTo>
                <a:cubicBezTo>
                  <a:pt x="263441" y="293687"/>
                  <a:pt x="266596" y="294565"/>
                  <a:pt x="269791" y="295275"/>
                </a:cubicBezTo>
                <a:cubicBezTo>
                  <a:pt x="273742" y="296153"/>
                  <a:pt x="277771" y="296674"/>
                  <a:pt x="281697" y="297656"/>
                </a:cubicBezTo>
                <a:cubicBezTo>
                  <a:pt x="284132" y="298265"/>
                  <a:pt x="286427" y="299347"/>
                  <a:pt x="288841" y="300037"/>
                </a:cubicBezTo>
                <a:cubicBezTo>
                  <a:pt x="291988" y="300936"/>
                  <a:pt x="295209" y="301557"/>
                  <a:pt x="298366" y="302418"/>
                </a:cubicBezTo>
                <a:cubicBezTo>
                  <a:pt x="303941" y="303939"/>
                  <a:pt x="309500" y="305520"/>
                  <a:pt x="315035" y="307181"/>
                </a:cubicBezTo>
                <a:cubicBezTo>
                  <a:pt x="317439" y="307902"/>
                  <a:pt x="319733" y="308998"/>
                  <a:pt x="322179" y="309562"/>
                </a:cubicBezTo>
                <a:cubicBezTo>
                  <a:pt x="330066" y="311382"/>
                  <a:pt x="338312" y="311765"/>
                  <a:pt x="345991" y="314325"/>
                </a:cubicBezTo>
                <a:cubicBezTo>
                  <a:pt x="374241" y="323741"/>
                  <a:pt x="359938" y="320636"/>
                  <a:pt x="388854" y="323850"/>
                </a:cubicBezTo>
                <a:cubicBezTo>
                  <a:pt x="394492" y="325729"/>
                  <a:pt x="402155" y="328612"/>
                  <a:pt x="407904" y="328612"/>
                </a:cubicBezTo>
                <a:cubicBezTo>
                  <a:pt x="421421" y="328612"/>
                  <a:pt x="434891" y="327025"/>
                  <a:pt x="448385" y="326231"/>
                </a:cubicBezTo>
                <a:cubicBezTo>
                  <a:pt x="450766" y="325437"/>
                  <a:pt x="453222" y="324839"/>
                  <a:pt x="455529" y="323850"/>
                </a:cubicBezTo>
                <a:cubicBezTo>
                  <a:pt x="476131" y="315021"/>
                  <a:pt x="455442" y="322291"/>
                  <a:pt x="472197" y="316706"/>
                </a:cubicBezTo>
                <a:cubicBezTo>
                  <a:pt x="476960" y="311943"/>
                  <a:pt x="480881" y="306154"/>
                  <a:pt x="486485" y="302418"/>
                </a:cubicBezTo>
                <a:cubicBezTo>
                  <a:pt x="488866" y="300831"/>
                  <a:pt x="491430" y="299488"/>
                  <a:pt x="493629" y="297656"/>
                </a:cubicBezTo>
                <a:cubicBezTo>
                  <a:pt x="496216" y="295500"/>
                  <a:pt x="498616" y="293099"/>
                  <a:pt x="500772" y="290512"/>
                </a:cubicBezTo>
                <a:cubicBezTo>
                  <a:pt x="502604" y="288313"/>
                  <a:pt x="503336" y="285200"/>
                  <a:pt x="505535" y="283368"/>
                </a:cubicBezTo>
                <a:cubicBezTo>
                  <a:pt x="508262" y="281096"/>
                  <a:pt x="511885" y="280193"/>
                  <a:pt x="515060" y="278606"/>
                </a:cubicBezTo>
                <a:cubicBezTo>
                  <a:pt x="516647" y="275431"/>
                  <a:pt x="517996" y="272125"/>
                  <a:pt x="519822" y="269081"/>
                </a:cubicBezTo>
                <a:cubicBezTo>
                  <a:pt x="522767" y="264173"/>
                  <a:pt x="529347" y="254793"/>
                  <a:pt x="529347" y="254793"/>
                </a:cubicBezTo>
                <a:cubicBezTo>
                  <a:pt x="530935" y="248443"/>
                  <a:pt x="534191" y="242288"/>
                  <a:pt x="534110" y="235743"/>
                </a:cubicBezTo>
                <a:cubicBezTo>
                  <a:pt x="533316" y="171449"/>
                  <a:pt x="534024" y="107120"/>
                  <a:pt x="531729" y="42862"/>
                </a:cubicBezTo>
                <a:cubicBezTo>
                  <a:pt x="531627" y="40002"/>
                  <a:pt x="529347" y="37306"/>
                  <a:pt x="526966" y="35718"/>
                </a:cubicBezTo>
                <a:cubicBezTo>
                  <a:pt x="524243" y="33903"/>
                  <a:pt x="520588" y="34236"/>
                  <a:pt x="517441" y="33337"/>
                </a:cubicBezTo>
                <a:cubicBezTo>
                  <a:pt x="498180" y="27835"/>
                  <a:pt x="527269" y="34436"/>
                  <a:pt x="496010" y="28575"/>
                </a:cubicBezTo>
                <a:cubicBezTo>
                  <a:pt x="484076" y="26337"/>
                  <a:pt x="472197" y="23812"/>
                  <a:pt x="460291" y="21431"/>
                </a:cubicBezTo>
                <a:cubicBezTo>
                  <a:pt x="456322" y="20637"/>
                  <a:pt x="452225" y="20330"/>
                  <a:pt x="448385" y="19050"/>
                </a:cubicBezTo>
                <a:cubicBezTo>
                  <a:pt x="443622" y="17462"/>
                  <a:pt x="438758" y="16151"/>
                  <a:pt x="434097" y="14287"/>
                </a:cubicBezTo>
                <a:cubicBezTo>
                  <a:pt x="430128" y="12700"/>
                  <a:pt x="426321" y="10626"/>
                  <a:pt x="422191" y="9525"/>
                </a:cubicBezTo>
                <a:cubicBezTo>
                  <a:pt x="403936" y="4657"/>
                  <a:pt x="398723" y="5216"/>
                  <a:pt x="381710" y="2381"/>
                </a:cubicBezTo>
                <a:cubicBezTo>
                  <a:pt x="377718" y="1716"/>
                  <a:pt x="373773" y="794"/>
                  <a:pt x="369804" y="0"/>
                </a:cubicBezTo>
                <a:lnTo>
                  <a:pt x="269791" y="2381"/>
                </a:lnTo>
                <a:cubicBezTo>
                  <a:pt x="261112" y="2758"/>
                  <a:pt x="258540" y="6405"/>
                  <a:pt x="250741" y="9525"/>
                </a:cubicBezTo>
                <a:cubicBezTo>
                  <a:pt x="246080" y="11389"/>
                  <a:pt x="241216" y="12700"/>
                  <a:pt x="236454" y="14287"/>
                </a:cubicBezTo>
                <a:lnTo>
                  <a:pt x="222166" y="19050"/>
                </a:lnTo>
                <a:cubicBezTo>
                  <a:pt x="219785" y="19844"/>
                  <a:pt x="217522" y="21204"/>
                  <a:pt x="215022" y="21431"/>
                </a:cubicBezTo>
                <a:lnTo>
                  <a:pt x="188829" y="23812"/>
                </a:lnTo>
                <a:cubicBezTo>
                  <a:pt x="185654" y="24606"/>
                  <a:pt x="182499" y="25483"/>
                  <a:pt x="179304" y="26193"/>
                </a:cubicBezTo>
                <a:cubicBezTo>
                  <a:pt x="167980" y="28710"/>
                  <a:pt x="160002" y="29452"/>
                  <a:pt x="148347" y="33337"/>
                </a:cubicBezTo>
                <a:cubicBezTo>
                  <a:pt x="145966" y="34131"/>
                  <a:pt x="143685" y="35336"/>
                  <a:pt x="141204" y="35718"/>
                </a:cubicBezTo>
                <a:cubicBezTo>
                  <a:pt x="133320" y="36931"/>
                  <a:pt x="125329" y="37306"/>
                  <a:pt x="117391" y="38100"/>
                </a:cubicBezTo>
                <a:lnTo>
                  <a:pt x="95960" y="45243"/>
                </a:lnTo>
                <a:lnTo>
                  <a:pt x="88816" y="47625"/>
                </a:lnTo>
                <a:lnTo>
                  <a:pt x="81672" y="50006"/>
                </a:lnTo>
                <a:cubicBezTo>
                  <a:pt x="79291" y="51593"/>
                  <a:pt x="76727" y="52936"/>
                  <a:pt x="74529" y="54768"/>
                </a:cubicBezTo>
                <a:cubicBezTo>
                  <a:pt x="71942" y="56924"/>
                  <a:pt x="70187" y="60044"/>
                  <a:pt x="67385" y="61912"/>
                </a:cubicBezTo>
                <a:cubicBezTo>
                  <a:pt x="65296" y="63304"/>
                  <a:pt x="62622" y="63499"/>
                  <a:pt x="60241" y="64293"/>
                </a:cubicBezTo>
                <a:cubicBezTo>
                  <a:pt x="39765" y="77944"/>
                  <a:pt x="65672" y="61577"/>
                  <a:pt x="45954" y="71437"/>
                </a:cubicBezTo>
                <a:cubicBezTo>
                  <a:pt x="43394" y="72717"/>
                  <a:pt x="41425" y="75038"/>
                  <a:pt x="38810" y="76200"/>
                </a:cubicBezTo>
                <a:cubicBezTo>
                  <a:pt x="34222" y="78239"/>
                  <a:pt x="24522" y="80962"/>
                  <a:pt x="24522" y="80962"/>
                </a:cubicBezTo>
                <a:cubicBezTo>
                  <a:pt x="7854" y="92075"/>
                  <a:pt x="13410" y="85725"/>
                  <a:pt x="5472" y="97631"/>
                </a:cubicBezTo>
                <a:cubicBezTo>
                  <a:pt x="2540" y="106428"/>
                  <a:pt x="0" y="110499"/>
                  <a:pt x="5472" y="121443"/>
                </a:cubicBezTo>
                <a:cubicBezTo>
                  <a:pt x="6595" y="123688"/>
                  <a:pt x="10371" y="122702"/>
                  <a:pt x="12616" y="123825"/>
                </a:cubicBezTo>
                <a:cubicBezTo>
                  <a:pt x="31074" y="133054"/>
                  <a:pt x="8954" y="124985"/>
                  <a:pt x="26904" y="130968"/>
                </a:cubicBezTo>
                <a:cubicBezTo>
                  <a:pt x="29285" y="132556"/>
                  <a:pt x="31487" y="134451"/>
                  <a:pt x="34047" y="135731"/>
                </a:cubicBezTo>
                <a:cubicBezTo>
                  <a:pt x="36292" y="136854"/>
                  <a:pt x="39039" y="136821"/>
                  <a:pt x="41191" y="138112"/>
                </a:cubicBezTo>
                <a:cubicBezTo>
                  <a:pt x="43116" y="139267"/>
                  <a:pt x="20951" y="115093"/>
                  <a:pt x="17379" y="111918"/>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181600" y="2435557"/>
            <a:ext cx="431006" cy="762462"/>
          </a:xfrm>
          <a:custGeom>
            <a:avLst/>
            <a:gdLst>
              <a:gd name="connsiteX0" fmla="*/ 0 w 431006"/>
              <a:gd name="connsiteY0" fmla="*/ 52849 h 762462"/>
              <a:gd name="connsiteX1" fmla="*/ 11906 w 431006"/>
              <a:gd name="connsiteY1" fmla="*/ 64756 h 762462"/>
              <a:gd name="connsiteX2" fmla="*/ 26194 w 431006"/>
              <a:gd name="connsiteY2" fmla="*/ 71899 h 762462"/>
              <a:gd name="connsiteX3" fmla="*/ 38100 w 431006"/>
              <a:gd name="connsiteY3" fmla="*/ 83806 h 762462"/>
              <a:gd name="connsiteX4" fmla="*/ 50006 w 431006"/>
              <a:gd name="connsiteY4" fmla="*/ 95712 h 762462"/>
              <a:gd name="connsiteX5" fmla="*/ 52388 w 431006"/>
              <a:gd name="connsiteY5" fmla="*/ 102856 h 762462"/>
              <a:gd name="connsiteX6" fmla="*/ 59531 w 431006"/>
              <a:gd name="connsiteY6" fmla="*/ 107618 h 762462"/>
              <a:gd name="connsiteX7" fmla="*/ 66675 w 431006"/>
              <a:gd name="connsiteY7" fmla="*/ 114762 h 762462"/>
              <a:gd name="connsiteX8" fmla="*/ 71438 w 431006"/>
              <a:gd name="connsiteY8" fmla="*/ 124287 h 762462"/>
              <a:gd name="connsiteX9" fmla="*/ 80963 w 431006"/>
              <a:gd name="connsiteY9" fmla="*/ 138574 h 762462"/>
              <a:gd name="connsiteX10" fmla="*/ 95250 w 431006"/>
              <a:gd name="connsiteY10" fmla="*/ 160006 h 762462"/>
              <a:gd name="connsiteX11" fmla="*/ 100013 w 431006"/>
              <a:gd name="connsiteY11" fmla="*/ 167149 h 762462"/>
              <a:gd name="connsiteX12" fmla="*/ 104775 w 431006"/>
              <a:gd name="connsiteY12" fmla="*/ 198106 h 762462"/>
              <a:gd name="connsiteX13" fmla="*/ 109538 w 431006"/>
              <a:gd name="connsiteY13" fmla="*/ 212393 h 762462"/>
              <a:gd name="connsiteX14" fmla="*/ 116681 w 431006"/>
              <a:gd name="connsiteY14" fmla="*/ 217156 h 762462"/>
              <a:gd name="connsiteX15" fmla="*/ 121444 w 431006"/>
              <a:gd name="connsiteY15" fmla="*/ 224299 h 762462"/>
              <a:gd name="connsiteX16" fmla="*/ 128588 w 431006"/>
              <a:gd name="connsiteY16" fmla="*/ 231443 h 762462"/>
              <a:gd name="connsiteX17" fmla="*/ 130969 w 431006"/>
              <a:gd name="connsiteY17" fmla="*/ 238587 h 762462"/>
              <a:gd name="connsiteX18" fmla="*/ 140494 w 431006"/>
              <a:gd name="connsiteY18" fmla="*/ 252874 h 762462"/>
              <a:gd name="connsiteX19" fmla="*/ 142875 w 431006"/>
              <a:gd name="connsiteY19" fmla="*/ 260018 h 762462"/>
              <a:gd name="connsiteX20" fmla="*/ 147638 w 431006"/>
              <a:gd name="connsiteY20" fmla="*/ 267162 h 762462"/>
              <a:gd name="connsiteX21" fmla="*/ 157163 w 431006"/>
              <a:gd name="connsiteY21" fmla="*/ 288593 h 762462"/>
              <a:gd name="connsiteX22" fmla="*/ 171450 w 431006"/>
              <a:gd name="connsiteY22" fmla="*/ 317168 h 762462"/>
              <a:gd name="connsiteX23" fmla="*/ 176213 w 431006"/>
              <a:gd name="connsiteY23" fmla="*/ 324312 h 762462"/>
              <a:gd name="connsiteX24" fmla="*/ 185738 w 431006"/>
              <a:gd name="connsiteY24" fmla="*/ 345743 h 762462"/>
              <a:gd name="connsiteX25" fmla="*/ 190500 w 431006"/>
              <a:gd name="connsiteY25" fmla="*/ 360031 h 762462"/>
              <a:gd name="connsiteX26" fmla="*/ 200025 w 431006"/>
              <a:gd name="connsiteY26" fmla="*/ 374318 h 762462"/>
              <a:gd name="connsiteX27" fmla="*/ 207169 w 431006"/>
              <a:gd name="connsiteY27" fmla="*/ 388606 h 762462"/>
              <a:gd name="connsiteX28" fmla="*/ 211931 w 431006"/>
              <a:gd name="connsiteY28" fmla="*/ 405274 h 762462"/>
              <a:gd name="connsiteX29" fmla="*/ 216694 w 431006"/>
              <a:gd name="connsiteY29" fmla="*/ 419562 h 762462"/>
              <a:gd name="connsiteX30" fmla="*/ 219075 w 431006"/>
              <a:gd name="connsiteY30" fmla="*/ 426706 h 762462"/>
              <a:gd name="connsiteX31" fmla="*/ 223838 w 431006"/>
              <a:gd name="connsiteY31" fmla="*/ 433849 h 762462"/>
              <a:gd name="connsiteX32" fmla="*/ 230981 w 431006"/>
              <a:gd name="connsiteY32" fmla="*/ 455281 h 762462"/>
              <a:gd name="connsiteX33" fmla="*/ 233363 w 431006"/>
              <a:gd name="connsiteY33" fmla="*/ 462424 h 762462"/>
              <a:gd name="connsiteX34" fmla="*/ 235744 w 431006"/>
              <a:gd name="connsiteY34" fmla="*/ 474331 h 762462"/>
              <a:gd name="connsiteX35" fmla="*/ 238125 w 431006"/>
              <a:gd name="connsiteY35" fmla="*/ 488618 h 762462"/>
              <a:gd name="connsiteX36" fmla="*/ 242888 w 431006"/>
              <a:gd name="connsiteY36" fmla="*/ 507668 h 762462"/>
              <a:gd name="connsiteX37" fmla="*/ 245269 w 431006"/>
              <a:gd name="connsiteY37" fmla="*/ 521956 h 762462"/>
              <a:gd name="connsiteX38" fmla="*/ 247650 w 431006"/>
              <a:gd name="connsiteY38" fmla="*/ 529099 h 762462"/>
              <a:gd name="connsiteX39" fmla="*/ 257175 w 431006"/>
              <a:gd name="connsiteY39" fmla="*/ 562437 h 762462"/>
              <a:gd name="connsiteX40" fmla="*/ 261938 w 431006"/>
              <a:gd name="connsiteY40" fmla="*/ 576724 h 762462"/>
              <a:gd name="connsiteX41" fmla="*/ 266700 w 431006"/>
              <a:gd name="connsiteY41" fmla="*/ 583868 h 762462"/>
              <a:gd name="connsiteX42" fmla="*/ 269081 w 431006"/>
              <a:gd name="connsiteY42" fmla="*/ 591012 h 762462"/>
              <a:gd name="connsiteX43" fmla="*/ 273844 w 431006"/>
              <a:gd name="connsiteY43" fmla="*/ 614824 h 762462"/>
              <a:gd name="connsiteX44" fmla="*/ 276225 w 431006"/>
              <a:gd name="connsiteY44" fmla="*/ 621968 h 762462"/>
              <a:gd name="connsiteX45" fmla="*/ 278606 w 431006"/>
              <a:gd name="connsiteY45" fmla="*/ 674356 h 762462"/>
              <a:gd name="connsiteX46" fmla="*/ 285750 w 431006"/>
              <a:gd name="connsiteY46" fmla="*/ 721981 h 762462"/>
              <a:gd name="connsiteX47" fmla="*/ 290513 w 431006"/>
              <a:gd name="connsiteY47" fmla="*/ 729124 h 762462"/>
              <a:gd name="connsiteX48" fmla="*/ 297656 w 431006"/>
              <a:gd name="connsiteY48" fmla="*/ 750556 h 762462"/>
              <a:gd name="connsiteX49" fmla="*/ 300038 w 431006"/>
              <a:gd name="connsiteY49" fmla="*/ 757699 h 762462"/>
              <a:gd name="connsiteX50" fmla="*/ 307181 w 431006"/>
              <a:gd name="connsiteY50" fmla="*/ 762462 h 762462"/>
              <a:gd name="connsiteX51" fmla="*/ 316706 w 431006"/>
              <a:gd name="connsiteY51" fmla="*/ 748174 h 762462"/>
              <a:gd name="connsiteX52" fmla="*/ 319088 w 431006"/>
              <a:gd name="connsiteY52" fmla="*/ 738649 h 762462"/>
              <a:gd name="connsiteX53" fmla="*/ 330994 w 431006"/>
              <a:gd name="connsiteY53" fmla="*/ 719599 h 762462"/>
              <a:gd name="connsiteX54" fmla="*/ 338138 w 431006"/>
              <a:gd name="connsiteY54" fmla="*/ 705312 h 762462"/>
              <a:gd name="connsiteX55" fmla="*/ 345281 w 431006"/>
              <a:gd name="connsiteY55" fmla="*/ 688643 h 762462"/>
              <a:gd name="connsiteX56" fmla="*/ 347663 w 431006"/>
              <a:gd name="connsiteY56" fmla="*/ 671974 h 762462"/>
              <a:gd name="connsiteX57" fmla="*/ 352425 w 431006"/>
              <a:gd name="connsiteY57" fmla="*/ 621968 h 762462"/>
              <a:gd name="connsiteX58" fmla="*/ 354806 w 431006"/>
              <a:gd name="connsiteY58" fmla="*/ 602918 h 762462"/>
              <a:gd name="connsiteX59" fmla="*/ 357188 w 431006"/>
              <a:gd name="connsiteY59" fmla="*/ 595774 h 762462"/>
              <a:gd name="connsiteX60" fmla="*/ 361950 w 431006"/>
              <a:gd name="connsiteY60" fmla="*/ 579106 h 762462"/>
              <a:gd name="connsiteX61" fmla="*/ 364331 w 431006"/>
              <a:gd name="connsiteY61" fmla="*/ 564818 h 762462"/>
              <a:gd name="connsiteX62" fmla="*/ 366713 w 431006"/>
              <a:gd name="connsiteY62" fmla="*/ 555293 h 762462"/>
              <a:gd name="connsiteX63" fmla="*/ 369094 w 431006"/>
              <a:gd name="connsiteY63" fmla="*/ 543387 h 762462"/>
              <a:gd name="connsiteX64" fmla="*/ 373856 w 431006"/>
              <a:gd name="connsiteY64" fmla="*/ 517193 h 762462"/>
              <a:gd name="connsiteX65" fmla="*/ 381000 w 431006"/>
              <a:gd name="connsiteY65" fmla="*/ 500524 h 762462"/>
              <a:gd name="connsiteX66" fmla="*/ 383381 w 431006"/>
              <a:gd name="connsiteY66" fmla="*/ 467187 h 762462"/>
              <a:gd name="connsiteX67" fmla="*/ 390525 w 431006"/>
              <a:gd name="connsiteY67" fmla="*/ 443374 h 762462"/>
              <a:gd name="connsiteX68" fmla="*/ 395288 w 431006"/>
              <a:gd name="connsiteY68" fmla="*/ 426706 h 762462"/>
              <a:gd name="connsiteX69" fmla="*/ 400050 w 431006"/>
              <a:gd name="connsiteY69" fmla="*/ 412418 h 762462"/>
              <a:gd name="connsiteX70" fmla="*/ 404813 w 431006"/>
              <a:gd name="connsiteY70" fmla="*/ 393368 h 762462"/>
              <a:gd name="connsiteX71" fmla="*/ 409575 w 431006"/>
              <a:gd name="connsiteY71" fmla="*/ 379081 h 762462"/>
              <a:gd name="connsiteX72" fmla="*/ 414338 w 431006"/>
              <a:gd name="connsiteY72" fmla="*/ 355268 h 762462"/>
              <a:gd name="connsiteX73" fmla="*/ 416719 w 431006"/>
              <a:gd name="connsiteY73" fmla="*/ 343362 h 762462"/>
              <a:gd name="connsiteX74" fmla="*/ 421481 w 431006"/>
              <a:gd name="connsiteY74" fmla="*/ 329074 h 762462"/>
              <a:gd name="connsiteX75" fmla="*/ 423863 w 431006"/>
              <a:gd name="connsiteY75" fmla="*/ 321931 h 762462"/>
              <a:gd name="connsiteX76" fmla="*/ 426244 w 431006"/>
              <a:gd name="connsiteY76" fmla="*/ 312406 h 762462"/>
              <a:gd name="connsiteX77" fmla="*/ 431006 w 431006"/>
              <a:gd name="connsiteY77" fmla="*/ 286212 h 762462"/>
              <a:gd name="connsiteX78" fmla="*/ 428625 w 431006"/>
              <a:gd name="connsiteY78" fmla="*/ 143337 h 762462"/>
              <a:gd name="connsiteX79" fmla="*/ 426244 w 431006"/>
              <a:gd name="connsiteY79" fmla="*/ 126668 h 762462"/>
              <a:gd name="connsiteX80" fmla="*/ 421481 w 431006"/>
              <a:gd name="connsiteY80" fmla="*/ 112381 h 762462"/>
              <a:gd name="connsiteX81" fmla="*/ 409575 w 431006"/>
              <a:gd name="connsiteY81" fmla="*/ 90949 h 762462"/>
              <a:gd name="connsiteX82" fmla="*/ 402431 w 431006"/>
              <a:gd name="connsiteY82" fmla="*/ 86187 h 762462"/>
              <a:gd name="connsiteX83" fmla="*/ 390525 w 431006"/>
              <a:gd name="connsiteY83" fmla="*/ 71899 h 762462"/>
              <a:gd name="connsiteX84" fmla="*/ 385763 w 431006"/>
              <a:gd name="connsiteY84" fmla="*/ 64756 h 762462"/>
              <a:gd name="connsiteX85" fmla="*/ 371475 w 431006"/>
              <a:gd name="connsiteY85" fmla="*/ 55231 h 762462"/>
              <a:gd name="connsiteX86" fmla="*/ 354806 w 431006"/>
              <a:gd name="connsiteY86" fmla="*/ 45706 h 762462"/>
              <a:gd name="connsiteX87" fmla="*/ 338138 w 431006"/>
              <a:gd name="connsiteY87" fmla="*/ 36181 h 762462"/>
              <a:gd name="connsiteX88" fmla="*/ 328613 w 431006"/>
              <a:gd name="connsiteY88" fmla="*/ 33799 h 762462"/>
              <a:gd name="connsiteX89" fmla="*/ 321469 w 431006"/>
              <a:gd name="connsiteY89" fmla="*/ 31418 h 762462"/>
              <a:gd name="connsiteX90" fmla="*/ 295275 w 431006"/>
              <a:gd name="connsiteY90" fmla="*/ 26656 h 762462"/>
              <a:gd name="connsiteX91" fmla="*/ 283369 w 431006"/>
              <a:gd name="connsiteY91" fmla="*/ 24274 h 762462"/>
              <a:gd name="connsiteX92" fmla="*/ 257175 w 431006"/>
              <a:gd name="connsiteY92" fmla="*/ 21893 h 762462"/>
              <a:gd name="connsiteX93" fmla="*/ 183356 w 431006"/>
              <a:gd name="connsiteY93" fmla="*/ 17131 h 762462"/>
              <a:gd name="connsiteX94" fmla="*/ 176213 w 431006"/>
              <a:gd name="connsiteY94" fmla="*/ 14749 h 762462"/>
              <a:gd name="connsiteX95" fmla="*/ 130969 w 431006"/>
              <a:gd name="connsiteY95" fmla="*/ 9987 h 762462"/>
              <a:gd name="connsiteX96" fmla="*/ 102394 w 431006"/>
              <a:gd name="connsiteY96" fmla="*/ 5224 h 762462"/>
              <a:gd name="connsiteX97" fmla="*/ 69056 w 431006"/>
              <a:gd name="connsiteY97" fmla="*/ 462 h 762462"/>
              <a:gd name="connsiteX98" fmla="*/ 21431 w 431006"/>
              <a:gd name="connsiteY98" fmla="*/ 2843 h 762462"/>
              <a:gd name="connsiteX99" fmla="*/ 14288 w 431006"/>
              <a:gd name="connsiteY99" fmla="*/ 17131 h 762462"/>
              <a:gd name="connsiteX100" fmla="*/ 2381 w 431006"/>
              <a:gd name="connsiteY100" fmla="*/ 38562 h 762462"/>
              <a:gd name="connsiteX101" fmla="*/ 4763 w 431006"/>
              <a:gd name="connsiteY101" fmla="*/ 55231 h 762462"/>
              <a:gd name="connsiteX102" fmla="*/ 7144 w 431006"/>
              <a:gd name="connsiteY102" fmla="*/ 62374 h 762462"/>
              <a:gd name="connsiteX103" fmla="*/ 14288 w 431006"/>
              <a:gd name="connsiteY103" fmla="*/ 67137 h 762462"/>
              <a:gd name="connsiteX104" fmla="*/ 0 w 431006"/>
              <a:gd name="connsiteY104" fmla="*/ 52849 h 762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31006" h="762462">
                <a:moveTo>
                  <a:pt x="0" y="52849"/>
                </a:moveTo>
                <a:lnTo>
                  <a:pt x="11906" y="64756"/>
                </a:lnTo>
                <a:cubicBezTo>
                  <a:pt x="16521" y="69371"/>
                  <a:pt x="20385" y="69963"/>
                  <a:pt x="26194" y="71899"/>
                </a:cubicBezTo>
                <a:cubicBezTo>
                  <a:pt x="38887" y="90941"/>
                  <a:pt x="22231" y="67938"/>
                  <a:pt x="38100" y="83806"/>
                </a:cubicBezTo>
                <a:cubicBezTo>
                  <a:pt x="53979" y="99683"/>
                  <a:pt x="30954" y="83008"/>
                  <a:pt x="50006" y="95712"/>
                </a:cubicBezTo>
                <a:cubicBezTo>
                  <a:pt x="50800" y="98093"/>
                  <a:pt x="50820" y="100896"/>
                  <a:pt x="52388" y="102856"/>
                </a:cubicBezTo>
                <a:cubicBezTo>
                  <a:pt x="54176" y="105091"/>
                  <a:pt x="57333" y="105786"/>
                  <a:pt x="59531" y="107618"/>
                </a:cubicBezTo>
                <a:cubicBezTo>
                  <a:pt x="62118" y="109774"/>
                  <a:pt x="64717" y="112022"/>
                  <a:pt x="66675" y="114762"/>
                </a:cubicBezTo>
                <a:cubicBezTo>
                  <a:pt x="68738" y="117651"/>
                  <a:pt x="69612" y="121243"/>
                  <a:pt x="71438" y="124287"/>
                </a:cubicBezTo>
                <a:cubicBezTo>
                  <a:pt x="74383" y="129195"/>
                  <a:pt x="77788" y="133812"/>
                  <a:pt x="80963" y="138574"/>
                </a:cubicBezTo>
                <a:lnTo>
                  <a:pt x="95250" y="160006"/>
                </a:lnTo>
                <a:lnTo>
                  <a:pt x="100013" y="167149"/>
                </a:lnTo>
                <a:cubicBezTo>
                  <a:pt x="106573" y="186831"/>
                  <a:pt x="96880" y="156000"/>
                  <a:pt x="104775" y="198106"/>
                </a:cubicBezTo>
                <a:cubicBezTo>
                  <a:pt x="105700" y="203040"/>
                  <a:pt x="105361" y="209608"/>
                  <a:pt x="109538" y="212393"/>
                </a:cubicBezTo>
                <a:lnTo>
                  <a:pt x="116681" y="217156"/>
                </a:lnTo>
                <a:cubicBezTo>
                  <a:pt x="118269" y="219537"/>
                  <a:pt x="119612" y="222101"/>
                  <a:pt x="121444" y="224299"/>
                </a:cubicBezTo>
                <a:cubicBezTo>
                  <a:pt x="123600" y="226886"/>
                  <a:pt x="126720" y="228641"/>
                  <a:pt x="128588" y="231443"/>
                </a:cubicBezTo>
                <a:cubicBezTo>
                  <a:pt x="129980" y="233532"/>
                  <a:pt x="129750" y="236393"/>
                  <a:pt x="130969" y="238587"/>
                </a:cubicBezTo>
                <a:cubicBezTo>
                  <a:pt x="133749" y="243590"/>
                  <a:pt x="140494" y="252874"/>
                  <a:pt x="140494" y="252874"/>
                </a:cubicBezTo>
                <a:cubicBezTo>
                  <a:pt x="141288" y="255255"/>
                  <a:pt x="141752" y="257773"/>
                  <a:pt x="142875" y="260018"/>
                </a:cubicBezTo>
                <a:cubicBezTo>
                  <a:pt x="144155" y="262578"/>
                  <a:pt x="146476" y="264547"/>
                  <a:pt x="147638" y="267162"/>
                </a:cubicBezTo>
                <a:cubicBezTo>
                  <a:pt x="158973" y="292666"/>
                  <a:pt x="146384" y="272425"/>
                  <a:pt x="157163" y="288593"/>
                </a:cubicBezTo>
                <a:cubicBezTo>
                  <a:pt x="163735" y="308311"/>
                  <a:pt x="159140" y="298704"/>
                  <a:pt x="171450" y="317168"/>
                </a:cubicBezTo>
                <a:lnTo>
                  <a:pt x="176213" y="324312"/>
                </a:lnTo>
                <a:cubicBezTo>
                  <a:pt x="181880" y="341314"/>
                  <a:pt x="178190" y="334422"/>
                  <a:pt x="185738" y="345743"/>
                </a:cubicBezTo>
                <a:cubicBezTo>
                  <a:pt x="187325" y="350506"/>
                  <a:pt x="187715" y="355854"/>
                  <a:pt x="190500" y="360031"/>
                </a:cubicBezTo>
                <a:cubicBezTo>
                  <a:pt x="193675" y="364793"/>
                  <a:pt x="198215" y="368888"/>
                  <a:pt x="200025" y="374318"/>
                </a:cubicBezTo>
                <a:cubicBezTo>
                  <a:pt x="203311" y="384177"/>
                  <a:pt x="201014" y="379374"/>
                  <a:pt x="207169" y="388606"/>
                </a:cubicBezTo>
                <a:cubicBezTo>
                  <a:pt x="215174" y="412622"/>
                  <a:pt x="202957" y="375361"/>
                  <a:pt x="211931" y="405274"/>
                </a:cubicBezTo>
                <a:cubicBezTo>
                  <a:pt x="213374" y="410083"/>
                  <a:pt x="215106" y="414799"/>
                  <a:pt x="216694" y="419562"/>
                </a:cubicBezTo>
                <a:cubicBezTo>
                  <a:pt x="217488" y="421943"/>
                  <a:pt x="217682" y="424618"/>
                  <a:pt x="219075" y="426706"/>
                </a:cubicBezTo>
                <a:lnTo>
                  <a:pt x="223838" y="433849"/>
                </a:lnTo>
                <a:lnTo>
                  <a:pt x="230981" y="455281"/>
                </a:lnTo>
                <a:cubicBezTo>
                  <a:pt x="231775" y="457662"/>
                  <a:pt x="232871" y="459963"/>
                  <a:pt x="233363" y="462424"/>
                </a:cubicBezTo>
                <a:cubicBezTo>
                  <a:pt x="234157" y="466393"/>
                  <a:pt x="235020" y="470349"/>
                  <a:pt x="235744" y="474331"/>
                </a:cubicBezTo>
                <a:cubicBezTo>
                  <a:pt x="236608" y="479081"/>
                  <a:pt x="237113" y="483897"/>
                  <a:pt x="238125" y="488618"/>
                </a:cubicBezTo>
                <a:cubicBezTo>
                  <a:pt x="239497" y="495018"/>
                  <a:pt x="241812" y="501212"/>
                  <a:pt x="242888" y="507668"/>
                </a:cubicBezTo>
                <a:cubicBezTo>
                  <a:pt x="243682" y="512431"/>
                  <a:pt x="244222" y="517243"/>
                  <a:pt x="245269" y="521956"/>
                </a:cubicBezTo>
                <a:cubicBezTo>
                  <a:pt x="245813" y="524406"/>
                  <a:pt x="246990" y="526678"/>
                  <a:pt x="247650" y="529099"/>
                </a:cubicBezTo>
                <a:cubicBezTo>
                  <a:pt x="256622" y="561995"/>
                  <a:pt x="248049" y="535055"/>
                  <a:pt x="257175" y="562437"/>
                </a:cubicBezTo>
                <a:cubicBezTo>
                  <a:pt x="257177" y="562442"/>
                  <a:pt x="261934" y="576719"/>
                  <a:pt x="261938" y="576724"/>
                </a:cubicBezTo>
                <a:cubicBezTo>
                  <a:pt x="263525" y="579105"/>
                  <a:pt x="265420" y="581308"/>
                  <a:pt x="266700" y="583868"/>
                </a:cubicBezTo>
                <a:cubicBezTo>
                  <a:pt x="267822" y="586113"/>
                  <a:pt x="268391" y="588598"/>
                  <a:pt x="269081" y="591012"/>
                </a:cubicBezTo>
                <a:cubicBezTo>
                  <a:pt x="273828" y="607626"/>
                  <a:pt x="269164" y="593761"/>
                  <a:pt x="273844" y="614824"/>
                </a:cubicBezTo>
                <a:cubicBezTo>
                  <a:pt x="274388" y="617274"/>
                  <a:pt x="275431" y="619587"/>
                  <a:pt x="276225" y="621968"/>
                </a:cubicBezTo>
                <a:cubicBezTo>
                  <a:pt x="277019" y="639431"/>
                  <a:pt x="277636" y="656902"/>
                  <a:pt x="278606" y="674356"/>
                </a:cubicBezTo>
                <a:cubicBezTo>
                  <a:pt x="279009" y="681605"/>
                  <a:pt x="278519" y="711136"/>
                  <a:pt x="285750" y="721981"/>
                </a:cubicBezTo>
                <a:lnTo>
                  <a:pt x="290513" y="729124"/>
                </a:lnTo>
                <a:lnTo>
                  <a:pt x="297656" y="750556"/>
                </a:lnTo>
                <a:cubicBezTo>
                  <a:pt x="298450" y="752937"/>
                  <a:pt x="297950" y="756307"/>
                  <a:pt x="300038" y="757699"/>
                </a:cubicBezTo>
                <a:lnTo>
                  <a:pt x="307181" y="762462"/>
                </a:lnTo>
                <a:cubicBezTo>
                  <a:pt x="310356" y="757699"/>
                  <a:pt x="315317" y="753727"/>
                  <a:pt x="316706" y="748174"/>
                </a:cubicBezTo>
                <a:cubicBezTo>
                  <a:pt x="317500" y="744999"/>
                  <a:pt x="317939" y="741713"/>
                  <a:pt x="319088" y="738649"/>
                </a:cubicBezTo>
                <a:cubicBezTo>
                  <a:pt x="322358" y="729930"/>
                  <a:pt x="325373" y="727094"/>
                  <a:pt x="330994" y="719599"/>
                </a:cubicBezTo>
                <a:cubicBezTo>
                  <a:pt x="335360" y="706500"/>
                  <a:pt x="330751" y="718239"/>
                  <a:pt x="338138" y="705312"/>
                </a:cubicBezTo>
                <a:cubicBezTo>
                  <a:pt x="342845" y="697074"/>
                  <a:pt x="342610" y="696657"/>
                  <a:pt x="345281" y="688643"/>
                </a:cubicBezTo>
                <a:cubicBezTo>
                  <a:pt x="346075" y="683087"/>
                  <a:pt x="347215" y="677569"/>
                  <a:pt x="347663" y="671974"/>
                </a:cubicBezTo>
                <a:cubicBezTo>
                  <a:pt x="351643" y="622225"/>
                  <a:pt x="345263" y="643456"/>
                  <a:pt x="352425" y="621968"/>
                </a:cubicBezTo>
                <a:cubicBezTo>
                  <a:pt x="353219" y="615618"/>
                  <a:pt x="353661" y="609214"/>
                  <a:pt x="354806" y="602918"/>
                </a:cubicBezTo>
                <a:cubicBezTo>
                  <a:pt x="355255" y="600448"/>
                  <a:pt x="356498" y="598188"/>
                  <a:pt x="357188" y="595774"/>
                </a:cubicBezTo>
                <a:cubicBezTo>
                  <a:pt x="363174" y="574826"/>
                  <a:pt x="356237" y="596246"/>
                  <a:pt x="361950" y="579106"/>
                </a:cubicBezTo>
                <a:cubicBezTo>
                  <a:pt x="362744" y="574343"/>
                  <a:pt x="363384" y="569553"/>
                  <a:pt x="364331" y="564818"/>
                </a:cubicBezTo>
                <a:cubicBezTo>
                  <a:pt x="364973" y="561609"/>
                  <a:pt x="366003" y="558488"/>
                  <a:pt x="366713" y="555293"/>
                </a:cubicBezTo>
                <a:cubicBezTo>
                  <a:pt x="367591" y="551342"/>
                  <a:pt x="368370" y="547369"/>
                  <a:pt x="369094" y="543387"/>
                </a:cubicBezTo>
                <a:cubicBezTo>
                  <a:pt x="370508" y="535607"/>
                  <a:pt x="371896" y="525032"/>
                  <a:pt x="373856" y="517193"/>
                </a:cubicBezTo>
                <a:cubicBezTo>
                  <a:pt x="375607" y="510189"/>
                  <a:pt x="377595" y="507334"/>
                  <a:pt x="381000" y="500524"/>
                </a:cubicBezTo>
                <a:cubicBezTo>
                  <a:pt x="381794" y="489412"/>
                  <a:pt x="382151" y="478259"/>
                  <a:pt x="383381" y="467187"/>
                </a:cubicBezTo>
                <a:cubicBezTo>
                  <a:pt x="383980" y="461796"/>
                  <a:pt x="389331" y="446956"/>
                  <a:pt x="390525" y="443374"/>
                </a:cubicBezTo>
                <a:cubicBezTo>
                  <a:pt x="398527" y="419365"/>
                  <a:pt x="386317" y="456610"/>
                  <a:pt x="395288" y="426706"/>
                </a:cubicBezTo>
                <a:cubicBezTo>
                  <a:pt x="396731" y="421898"/>
                  <a:pt x="398832" y="417288"/>
                  <a:pt x="400050" y="412418"/>
                </a:cubicBezTo>
                <a:cubicBezTo>
                  <a:pt x="401638" y="406068"/>
                  <a:pt x="402743" y="399578"/>
                  <a:pt x="404813" y="393368"/>
                </a:cubicBezTo>
                <a:lnTo>
                  <a:pt x="409575" y="379081"/>
                </a:lnTo>
                <a:cubicBezTo>
                  <a:pt x="414242" y="351073"/>
                  <a:pt x="409599" y="376589"/>
                  <a:pt x="414338" y="355268"/>
                </a:cubicBezTo>
                <a:cubicBezTo>
                  <a:pt x="415216" y="351317"/>
                  <a:pt x="415654" y="347267"/>
                  <a:pt x="416719" y="343362"/>
                </a:cubicBezTo>
                <a:cubicBezTo>
                  <a:pt x="418040" y="338519"/>
                  <a:pt x="419893" y="333837"/>
                  <a:pt x="421481" y="329074"/>
                </a:cubicBezTo>
                <a:cubicBezTo>
                  <a:pt x="422275" y="326693"/>
                  <a:pt x="423254" y="324366"/>
                  <a:pt x="423863" y="321931"/>
                </a:cubicBezTo>
                <a:cubicBezTo>
                  <a:pt x="424657" y="318756"/>
                  <a:pt x="425534" y="315601"/>
                  <a:pt x="426244" y="312406"/>
                </a:cubicBezTo>
                <a:cubicBezTo>
                  <a:pt x="428462" y="302424"/>
                  <a:pt x="429283" y="296548"/>
                  <a:pt x="431006" y="286212"/>
                </a:cubicBezTo>
                <a:cubicBezTo>
                  <a:pt x="430212" y="238587"/>
                  <a:pt x="430046" y="190947"/>
                  <a:pt x="428625" y="143337"/>
                </a:cubicBezTo>
                <a:cubicBezTo>
                  <a:pt x="428458" y="137727"/>
                  <a:pt x="427506" y="132137"/>
                  <a:pt x="426244" y="126668"/>
                </a:cubicBezTo>
                <a:cubicBezTo>
                  <a:pt x="425115" y="121777"/>
                  <a:pt x="423069" y="117143"/>
                  <a:pt x="421481" y="112381"/>
                </a:cubicBezTo>
                <a:cubicBezTo>
                  <a:pt x="418999" y="104936"/>
                  <a:pt x="416595" y="95628"/>
                  <a:pt x="409575" y="90949"/>
                </a:cubicBezTo>
                <a:lnTo>
                  <a:pt x="402431" y="86187"/>
                </a:lnTo>
                <a:cubicBezTo>
                  <a:pt x="390612" y="68456"/>
                  <a:pt x="405799" y="90228"/>
                  <a:pt x="390525" y="71899"/>
                </a:cubicBezTo>
                <a:cubicBezTo>
                  <a:pt x="388693" y="69701"/>
                  <a:pt x="387917" y="66640"/>
                  <a:pt x="385763" y="64756"/>
                </a:cubicBezTo>
                <a:cubicBezTo>
                  <a:pt x="381455" y="60987"/>
                  <a:pt x="376054" y="58665"/>
                  <a:pt x="371475" y="55231"/>
                </a:cubicBezTo>
                <a:cubicBezTo>
                  <a:pt x="359942" y="46581"/>
                  <a:pt x="365715" y="49342"/>
                  <a:pt x="354806" y="45706"/>
                </a:cubicBezTo>
                <a:cubicBezTo>
                  <a:pt x="348881" y="41755"/>
                  <a:pt x="345049" y="38773"/>
                  <a:pt x="338138" y="36181"/>
                </a:cubicBezTo>
                <a:cubicBezTo>
                  <a:pt x="335074" y="35032"/>
                  <a:pt x="331760" y="34698"/>
                  <a:pt x="328613" y="33799"/>
                </a:cubicBezTo>
                <a:cubicBezTo>
                  <a:pt x="326199" y="33109"/>
                  <a:pt x="323904" y="32027"/>
                  <a:pt x="321469" y="31418"/>
                </a:cubicBezTo>
                <a:cubicBezTo>
                  <a:pt x="313621" y="29456"/>
                  <a:pt x="303066" y="28073"/>
                  <a:pt x="295275" y="26656"/>
                </a:cubicBezTo>
                <a:cubicBezTo>
                  <a:pt x="291293" y="25932"/>
                  <a:pt x="287385" y="24776"/>
                  <a:pt x="283369" y="24274"/>
                </a:cubicBezTo>
                <a:cubicBezTo>
                  <a:pt x="274669" y="23186"/>
                  <a:pt x="265912" y="22621"/>
                  <a:pt x="257175" y="21893"/>
                </a:cubicBezTo>
                <a:cubicBezTo>
                  <a:pt x="222386" y="18994"/>
                  <a:pt x="222124" y="19285"/>
                  <a:pt x="183356" y="17131"/>
                </a:cubicBezTo>
                <a:cubicBezTo>
                  <a:pt x="180975" y="16337"/>
                  <a:pt x="178663" y="15294"/>
                  <a:pt x="176213" y="14749"/>
                </a:cubicBezTo>
                <a:cubicBezTo>
                  <a:pt x="161089" y="11388"/>
                  <a:pt x="146650" y="11193"/>
                  <a:pt x="130969" y="9987"/>
                </a:cubicBezTo>
                <a:cubicBezTo>
                  <a:pt x="121444" y="8399"/>
                  <a:pt x="111976" y="6422"/>
                  <a:pt x="102394" y="5224"/>
                </a:cubicBezTo>
                <a:cubicBezTo>
                  <a:pt x="78553" y="2244"/>
                  <a:pt x="89656" y="3895"/>
                  <a:pt x="69056" y="462"/>
                </a:cubicBezTo>
                <a:cubicBezTo>
                  <a:pt x="53181" y="1256"/>
                  <a:pt x="37069" y="0"/>
                  <a:pt x="21431" y="2843"/>
                </a:cubicBezTo>
                <a:cubicBezTo>
                  <a:pt x="17512" y="3556"/>
                  <a:pt x="15614" y="14745"/>
                  <a:pt x="14288" y="17131"/>
                </a:cubicBezTo>
                <a:cubicBezTo>
                  <a:pt x="639" y="41700"/>
                  <a:pt x="7772" y="22395"/>
                  <a:pt x="2381" y="38562"/>
                </a:cubicBezTo>
                <a:cubicBezTo>
                  <a:pt x="3175" y="44118"/>
                  <a:pt x="3662" y="49727"/>
                  <a:pt x="4763" y="55231"/>
                </a:cubicBezTo>
                <a:cubicBezTo>
                  <a:pt x="5255" y="57692"/>
                  <a:pt x="5576" y="60414"/>
                  <a:pt x="7144" y="62374"/>
                </a:cubicBezTo>
                <a:cubicBezTo>
                  <a:pt x="8932" y="64609"/>
                  <a:pt x="11536" y="66351"/>
                  <a:pt x="14288" y="67137"/>
                </a:cubicBezTo>
                <a:cubicBezTo>
                  <a:pt x="17341" y="68009"/>
                  <a:pt x="397" y="53246"/>
                  <a:pt x="0" y="52849"/>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86275" y="2235994"/>
            <a:ext cx="552450" cy="947535"/>
          </a:xfrm>
          <a:custGeom>
            <a:avLst/>
            <a:gdLst>
              <a:gd name="connsiteX0" fmla="*/ 542925 w 552450"/>
              <a:gd name="connsiteY0" fmla="*/ 100012 h 947535"/>
              <a:gd name="connsiteX1" fmla="*/ 526256 w 552450"/>
              <a:gd name="connsiteY1" fmla="*/ 114300 h 947535"/>
              <a:gd name="connsiteX2" fmla="*/ 519113 w 552450"/>
              <a:gd name="connsiteY2" fmla="*/ 119062 h 947535"/>
              <a:gd name="connsiteX3" fmla="*/ 511969 w 552450"/>
              <a:gd name="connsiteY3" fmla="*/ 126206 h 947535"/>
              <a:gd name="connsiteX4" fmla="*/ 497681 w 552450"/>
              <a:gd name="connsiteY4" fmla="*/ 135731 h 947535"/>
              <a:gd name="connsiteX5" fmla="*/ 481013 w 552450"/>
              <a:gd name="connsiteY5" fmla="*/ 154781 h 947535"/>
              <a:gd name="connsiteX6" fmla="*/ 469106 w 552450"/>
              <a:gd name="connsiteY6" fmla="*/ 176212 h 947535"/>
              <a:gd name="connsiteX7" fmla="*/ 464344 w 552450"/>
              <a:gd name="connsiteY7" fmla="*/ 183356 h 947535"/>
              <a:gd name="connsiteX8" fmla="*/ 457200 w 552450"/>
              <a:gd name="connsiteY8" fmla="*/ 188119 h 947535"/>
              <a:gd name="connsiteX9" fmla="*/ 440531 w 552450"/>
              <a:gd name="connsiteY9" fmla="*/ 207169 h 947535"/>
              <a:gd name="connsiteX10" fmla="*/ 433388 w 552450"/>
              <a:gd name="connsiteY10" fmla="*/ 214312 h 947535"/>
              <a:gd name="connsiteX11" fmla="*/ 419100 w 552450"/>
              <a:gd name="connsiteY11" fmla="*/ 223837 h 947535"/>
              <a:gd name="connsiteX12" fmla="*/ 411956 w 552450"/>
              <a:gd name="connsiteY12" fmla="*/ 228600 h 947535"/>
              <a:gd name="connsiteX13" fmla="*/ 407194 w 552450"/>
              <a:gd name="connsiteY13" fmla="*/ 235744 h 947535"/>
              <a:gd name="connsiteX14" fmla="*/ 400050 w 552450"/>
              <a:gd name="connsiteY14" fmla="*/ 240506 h 947535"/>
              <a:gd name="connsiteX15" fmla="*/ 383381 w 552450"/>
              <a:gd name="connsiteY15" fmla="*/ 259556 h 947535"/>
              <a:gd name="connsiteX16" fmla="*/ 371475 w 552450"/>
              <a:gd name="connsiteY16" fmla="*/ 280987 h 947535"/>
              <a:gd name="connsiteX17" fmla="*/ 357188 w 552450"/>
              <a:gd name="connsiteY17" fmla="*/ 302419 h 947535"/>
              <a:gd name="connsiteX18" fmla="*/ 352425 w 552450"/>
              <a:gd name="connsiteY18" fmla="*/ 309562 h 947535"/>
              <a:gd name="connsiteX19" fmla="*/ 347663 w 552450"/>
              <a:gd name="connsiteY19" fmla="*/ 316706 h 947535"/>
              <a:gd name="connsiteX20" fmla="*/ 340519 w 552450"/>
              <a:gd name="connsiteY20" fmla="*/ 319087 h 947535"/>
              <a:gd name="connsiteX21" fmla="*/ 328613 w 552450"/>
              <a:gd name="connsiteY21" fmla="*/ 328612 h 947535"/>
              <a:gd name="connsiteX22" fmla="*/ 316706 w 552450"/>
              <a:gd name="connsiteY22" fmla="*/ 338137 h 947535"/>
              <a:gd name="connsiteX23" fmla="*/ 311944 w 552450"/>
              <a:gd name="connsiteY23" fmla="*/ 352425 h 947535"/>
              <a:gd name="connsiteX24" fmla="*/ 309563 w 552450"/>
              <a:gd name="connsiteY24" fmla="*/ 359569 h 947535"/>
              <a:gd name="connsiteX25" fmla="*/ 300038 w 552450"/>
              <a:gd name="connsiteY25" fmla="*/ 373856 h 947535"/>
              <a:gd name="connsiteX26" fmla="*/ 295275 w 552450"/>
              <a:gd name="connsiteY26" fmla="*/ 388144 h 947535"/>
              <a:gd name="connsiteX27" fmla="*/ 290513 w 552450"/>
              <a:gd name="connsiteY27" fmla="*/ 395287 h 947535"/>
              <a:gd name="connsiteX28" fmla="*/ 288131 w 552450"/>
              <a:gd name="connsiteY28" fmla="*/ 402431 h 947535"/>
              <a:gd name="connsiteX29" fmla="*/ 283369 w 552450"/>
              <a:gd name="connsiteY29" fmla="*/ 409575 h 947535"/>
              <a:gd name="connsiteX30" fmla="*/ 280988 w 552450"/>
              <a:gd name="connsiteY30" fmla="*/ 416719 h 947535"/>
              <a:gd name="connsiteX31" fmla="*/ 273844 w 552450"/>
              <a:gd name="connsiteY31" fmla="*/ 421481 h 947535"/>
              <a:gd name="connsiteX32" fmla="*/ 266700 w 552450"/>
              <a:gd name="connsiteY32" fmla="*/ 435769 h 947535"/>
              <a:gd name="connsiteX33" fmla="*/ 264319 w 552450"/>
              <a:gd name="connsiteY33" fmla="*/ 442912 h 947535"/>
              <a:gd name="connsiteX34" fmla="*/ 247650 w 552450"/>
              <a:gd name="connsiteY34" fmla="*/ 464344 h 947535"/>
              <a:gd name="connsiteX35" fmla="*/ 238125 w 552450"/>
              <a:gd name="connsiteY35" fmla="*/ 478631 h 947535"/>
              <a:gd name="connsiteX36" fmla="*/ 235744 w 552450"/>
              <a:gd name="connsiteY36" fmla="*/ 485775 h 947535"/>
              <a:gd name="connsiteX37" fmla="*/ 223838 w 552450"/>
              <a:gd name="connsiteY37" fmla="*/ 497681 h 947535"/>
              <a:gd name="connsiteX38" fmla="*/ 216694 w 552450"/>
              <a:gd name="connsiteY38" fmla="*/ 523875 h 947535"/>
              <a:gd name="connsiteX39" fmla="*/ 214313 w 552450"/>
              <a:gd name="connsiteY39" fmla="*/ 531019 h 947535"/>
              <a:gd name="connsiteX40" fmla="*/ 209550 w 552450"/>
              <a:gd name="connsiteY40" fmla="*/ 538162 h 947535"/>
              <a:gd name="connsiteX41" fmla="*/ 200025 w 552450"/>
              <a:gd name="connsiteY41" fmla="*/ 559594 h 947535"/>
              <a:gd name="connsiteX42" fmla="*/ 192881 w 552450"/>
              <a:gd name="connsiteY42" fmla="*/ 573881 h 947535"/>
              <a:gd name="connsiteX43" fmla="*/ 188119 w 552450"/>
              <a:gd name="connsiteY43" fmla="*/ 590550 h 947535"/>
              <a:gd name="connsiteX44" fmla="*/ 183356 w 552450"/>
              <a:gd name="connsiteY44" fmla="*/ 604837 h 947535"/>
              <a:gd name="connsiteX45" fmla="*/ 180975 w 552450"/>
              <a:gd name="connsiteY45" fmla="*/ 614362 h 947535"/>
              <a:gd name="connsiteX46" fmla="*/ 176213 w 552450"/>
              <a:gd name="connsiteY46" fmla="*/ 628650 h 947535"/>
              <a:gd name="connsiteX47" fmla="*/ 173831 w 552450"/>
              <a:gd name="connsiteY47" fmla="*/ 635794 h 947535"/>
              <a:gd name="connsiteX48" fmla="*/ 171450 w 552450"/>
              <a:gd name="connsiteY48" fmla="*/ 645319 h 947535"/>
              <a:gd name="connsiteX49" fmla="*/ 169069 w 552450"/>
              <a:gd name="connsiteY49" fmla="*/ 657225 h 947535"/>
              <a:gd name="connsiteX50" fmla="*/ 164306 w 552450"/>
              <a:gd name="connsiteY50" fmla="*/ 671512 h 947535"/>
              <a:gd name="connsiteX51" fmla="*/ 157163 w 552450"/>
              <a:gd name="connsiteY51" fmla="*/ 695325 h 947535"/>
              <a:gd name="connsiteX52" fmla="*/ 152400 w 552450"/>
              <a:gd name="connsiteY52" fmla="*/ 702469 h 947535"/>
              <a:gd name="connsiteX53" fmla="*/ 147638 w 552450"/>
              <a:gd name="connsiteY53" fmla="*/ 721519 h 947535"/>
              <a:gd name="connsiteX54" fmla="*/ 142875 w 552450"/>
              <a:gd name="connsiteY54" fmla="*/ 735806 h 947535"/>
              <a:gd name="connsiteX55" fmla="*/ 133350 w 552450"/>
              <a:gd name="connsiteY55" fmla="*/ 764381 h 947535"/>
              <a:gd name="connsiteX56" fmla="*/ 126206 w 552450"/>
              <a:gd name="connsiteY56" fmla="*/ 785812 h 947535"/>
              <a:gd name="connsiteX57" fmla="*/ 123825 w 552450"/>
              <a:gd name="connsiteY57" fmla="*/ 792956 h 947535"/>
              <a:gd name="connsiteX58" fmla="*/ 121444 w 552450"/>
              <a:gd name="connsiteY58" fmla="*/ 809625 h 947535"/>
              <a:gd name="connsiteX59" fmla="*/ 116681 w 552450"/>
              <a:gd name="connsiteY59" fmla="*/ 845344 h 947535"/>
              <a:gd name="connsiteX60" fmla="*/ 111919 w 552450"/>
              <a:gd name="connsiteY60" fmla="*/ 866775 h 947535"/>
              <a:gd name="connsiteX61" fmla="*/ 109538 w 552450"/>
              <a:gd name="connsiteY61" fmla="*/ 873919 h 947535"/>
              <a:gd name="connsiteX62" fmla="*/ 102394 w 552450"/>
              <a:gd name="connsiteY62" fmla="*/ 897731 h 947535"/>
              <a:gd name="connsiteX63" fmla="*/ 97631 w 552450"/>
              <a:gd name="connsiteY63" fmla="*/ 912019 h 947535"/>
              <a:gd name="connsiteX64" fmla="*/ 95250 w 552450"/>
              <a:gd name="connsiteY64" fmla="*/ 919162 h 947535"/>
              <a:gd name="connsiteX65" fmla="*/ 90488 w 552450"/>
              <a:gd name="connsiteY65" fmla="*/ 926306 h 947535"/>
              <a:gd name="connsiteX66" fmla="*/ 88106 w 552450"/>
              <a:gd name="connsiteY66" fmla="*/ 945356 h 947535"/>
              <a:gd name="connsiteX67" fmla="*/ 80963 w 552450"/>
              <a:gd name="connsiteY67" fmla="*/ 942975 h 947535"/>
              <a:gd name="connsiteX68" fmla="*/ 71438 w 552450"/>
              <a:gd name="connsiteY68" fmla="*/ 928687 h 947535"/>
              <a:gd name="connsiteX69" fmla="*/ 61913 w 552450"/>
              <a:gd name="connsiteY69" fmla="*/ 914400 h 947535"/>
              <a:gd name="connsiteX70" fmla="*/ 59531 w 552450"/>
              <a:gd name="connsiteY70" fmla="*/ 904875 h 947535"/>
              <a:gd name="connsiteX71" fmla="*/ 54769 w 552450"/>
              <a:gd name="connsiteY71" fmla="*/ 897731 h 947535"/>
              <a:gd name="connsiteX72" fmla="*/ 50006 w 552450"/>
              <a:gd name="connsiteY72" fmla="*/ 881062 h 947535"/>
              <a:gd name="connsiteX73" fmla="*/ 45244 w 552450"/>
              <a:gd name="connsiteY73" fmla="*/ 873919 h 947535"/>
              <a:gd name="connsiteX74" fmla="*/ 38100 w 552450"/>
              <a:gd name="connsiteY74" fmla="*/ 852487 h 947535"/>
              <a:gd name="connsiteX75" fmla="*/ 33338 w 552450"/>
              <a:gd name="connsiteY75" fmla="*/ 838200 h 947535"/>
              <a:gd name="connsiteX76" fmla="*/ 30956 w 552450"/>
              <a:gd name="connsiteY76" fmla="*/ 828675 h 947535"/>
              <a:gd name="connsiteX77" fmla="*/ 28575 w 552450"/>
              <a:gd name="connsiteY77" fmla="*/ 821531 h 947535"/>
              <a:gd name="connsiteX78" fmla="*/ 26194 w 552450"/>
              <a:gd name="connsiteY78" fmla="*/ 812006 h 947535"/>
              <a:gd name="connsiteX79" fmla="*/ 23813 w 552450"/>
              <a:gd name="connsiteY79" fmla="*/ 800100 h 947535"/>
              <a:gd name="connsiteX80" fmla="*/ 19050 w 552450"/>
              <a:gd name="connsiteY80" fmla="*/ 790575 h 947535"/>
              <a:gd name="connsiteX81" fmla="*/ 16669 w 552450"/>
              <a:gd name="connsiteY81" fmla="*/ 776287 h 947535"/>
              <a:gd name="connsiteX82" fmla="*/ 14288 w 552450"/>
              <a:gd name="connsiteY82" fmla="*/ 766762 h 947535"/>
              <a:gd name="connsiteX83" fmla="*/ 11906 w 552450"/>
              <a:gd name="connsiteY83" fmla="*/ 747712 h 947535"/>
              <a:gd name="connsiteX84" fmla="*/ 9525 w 552450"/>
              <a:gd name="connsiteY84" fmla="*/ 735806 h 947535"/>
              <a:gd name="connsiteX85" fmla="*/ 7144 w 552450"/>
              <a:gd name="connsiteY85" fmla="*/ 726281 h 947535"/>
              <a:gd name="connsiteX86" fmla="*/ 4763 w 552450"/>
              <a:gd name="connsiteY86" fmla="*/ 707231 h 947535"/>
              <a:gd name="connsiteX87" fmla="*/ 0 w 552450"/>
              <a:gd name="connsiteY87" fmla="*/ 657225 h 947535"/>
              <a:gd name="connsiteX88" fmla="*/ 2381 w 552450"/>
              <a:gd name="connsiteY88" fmla="*/ 564356 h 947535"/>
              <a:gd name="connsiteX89" fmla="*/ 4763 w 552450"/>
              <a:gd name="connsiteY89" fmla="*/ 545306 h 947535"/>
              <a:gd name="connsiteX90" fmla="*/ 7144 w 552450"/>
              <a:gd name="connsiteY90" fmla="*/ 523875 h 947535"/>
              <a:gd name="connsiteX91" fmla="*/ 11906 w 552450"/>
              <a:gd name="connsiteY91" fmla="*/ 492919 h 947535"/>
              <a:gd name="connsiteX92" fmla="*/ 14288 w 552450"/>
              <a:gd name="connsiteY92" fmla="*/ 481012 h 947535"/>
              <a:gd name="connsiteX93" fmla="*/ 16669 w 552450"/>
              <a:gd name="connsiteY93" fmla="*/ 473869 h 947535"/>
              <a:gd name="connsiteX94" fmla="*/ 19050 w 552450"/>
              <a:gd name="connsiteY94" fmla="*/ 459581 h 947535"/>
              <a:gd name="connsiteX95" fmla="*/ 21431 w 552450"/>
              <a:gd name="connsiteY95" fmla="*/ 442912 h 947535"/>
              <a:gd name="connsiteX96" fmla="*/ 23813 w 552450"/>
              <a:gd name="connsiteY96" fmla="*/ 431006 h 947535"/>
              <a:gd name="connsiteX97" fmla="*/ 28575 w 552450"/>
              <a:gd name="connsiteY97" fmla="*/ 395287 h 947535"/>
              <a:gd name="connsiteX98" fmla="*/ 30956 w 552450"/>
              <a:gd name="connsiteY98" fmla="*/ 388144 h 947535"/>
              <a:gd name="connsiteX99" fmla="*/ 33338 w 552450"/>
              <a:gd name="connsiteY99" fmla="*/ 359569 h 947535"/>
              <a:gd name="connsiteX100" fmla="*/ 38100 w 552450"/>
              <a:gd name="connsiteY100" fmla="*/ 335756 h 947535"/>
              <a:gd name="connsiteX101" fmla="*/ 40481 w 552450"/>
              <a:gd name="connsiteY101" fmla="*/ 319087 h 947535"/>
              <a:gd name="connsiteX102" fmla="*/ 42863 w 552450"/>
              <a:gd name="connsiteY102" fmla="*/ 307181 h 947535"/>
              <a:gd name="connsiteX103" fmla="*/ 45244 w 552450"/>
              <a:gd name="connsiteY103" fmla="*/ 292894 h 947535"/>
              <a:gd name="connsiteX104" fmla="*/ 47625 w 552450"/>
              <a:gd name="connsiteY104" fmla="*/ 280987 h 947535"/>
              <a:gd name="connsiteX105" fmla="*/ 52388 w 552450"/>
              <a:gd name="connsiteY105" fmla="*/ 247650 h 947535"/>
              <a:gd name="connsiteX106" fmla="*/ 54769 w 552450"/>
              <a:gd name="connsiteY106" fmla="*/ 214312 h 947535"/>
              <a:gd name="connsiteX107" fmla="*/ 57150 w 552450"/>
              <a:gd name="connsiteY107" fmla="*/ 204787 h 947535"/>
              <a:gd name="connsiteX108" fmla="*/ 59531 w 552450"/>
              <a:gd name="connsiteY108" fmla="*/ 192881 h 947535"/>
              <a:gd name="connsiteX109" fmla="*/ 61913 w 552450"/>
              <a:gd name="connsiteY109" fmla="*/ 150019 h 947535"/>
              <a:gd name="connsiteX110" fmla="*/ 66675 w 552450"/>
              <a:gd name="connsiteY110" fmla="*/ 121444 h 947535"/>
              <a:gd name="connsiteX111" fmla="*/ 69056 w 552450"/>
              <a:gd name="connsiteY111" fmla="*/ 107156 h 947535"/>
              <a:gd name="connsiteX112" fmla="*/ 71438 w 552450"/>
              <a:gd name="connsiteY112" fmla="*/ 90487 h 947535"/>
              <a:gd name="connsiteX113" fmla="*/ 73819 w 552450"/>
              <a:gd name="connsiteY113" fmla="*/ 83344 h 947535"/>
              <a:gd name="connsiteX114" fmla="*/ 76200 w 552450"/>
              <a:gd name="connsiteY114" fmla="*/ 71437 h 947535"/>
              <a:gd name="connsiteX115" fmla="*/ 78581 w 552450"/>
              <a:gd name="connsiteY115" fmla="*/ 54769 h 947535"/>
              <a:gd name="connsiteX116" fmla="*/ 80963 w 552450"/>
              <a:gd name="connsiteY116" fmla="*/ 47625 h 947535"/>
              <a:gd name="connsiteX117" fmla="*/ 85725 w 552450"/>
              <a:gd name="connsiteY117" fmla="*/ 28575 h 947535"/>
              <a:gd name="connsiteX118" fmla="*/ 97631 w 552450"/>
              <a:gd name="connsiteY118" fmla="*/ 14287 h 947535"/>
              <a:gd name="connsiteX119" fmla="*/ 109538 w 552450"/>
              <a:gd name="connsiteY119" fmla="*/ 2381 h 947535"/>
              <a:gd name="connsiteX120" fmla="*/ 121444 w 552450"/>
              <a:gd name="connsiteY120" fmla="*/ 0 h 947535"/>
              <a:gd name="connsiteX121" fmla="*/ 150019 w 552450"/>
              <a:gd name="connsiteY121" fmla="*/ 2381 h 947535"/>
              <a:gd name="connsiteX122" fmla="*/ 164306 w 552450"/>
              <a:gd name="connsiteY122" fmla="*/ 7144 h 947535"/>
              <a:gd name="connsiteX123" fmla="*/ 178594 w 552450"/>
              <a:gd name="connsiteY123" fmla="*/ 9525 h 947535"/>
              <a:gd name="connsiteX124" fmla="*/ 195263 w 552450"/>
              <a:gd name="connsiteY124" fmla="*/ 14287 h 947535"/>
              <a:gd name="connsiteX125" fmla="*/ 376238 w 552450"/>
              <a:gd name="connsiteY125" fmla="*/ 16669 h 947535"/>
              <a:gd name="connsiteX126" fmla="*/ 395288 w 552450"/>
              <a:gd name="connsiteY126" fmla="*/ 19050 h 947535"/>
              <a:gd name="connsiteX127" fmla="*/ 488156 w 552450"/>
              <a:gd name="connsiteY127" fmla="*/ 21431 h 947535"/>
              <a:gd name="connsiteX128" fmla="*/ 502444 w 552450"/>
              <a:gd name="connsiteY128" fmla="*/ 26194 h 947535"/>
              <a:gd name="connsiteX129" fmla="*/ 509588 w 552450"/>
              <a:gd name="connsiteY129" fmla="*/ 28575 h 947535"/>
              <a:gd name="connsiteX130" fmla="*/ 516731 w 552450"/>
              <a:gd name="connsiteY130" fmla="*/ 33337 h 947535"/>
              <a:gd name="connsiteX131" fmla="*/ 533400 w 552450"/>
              <a:gd name="connsiteY131" fmla="*/ 40481 h 947535"/>
              <a:gd name="connsiteX132" fmla="*/ 550069 w 552450"/>
              <a:gd name="connsiteY132" fmla="*/ 50006 h 947535"/>
              <a:gd name="connsiteX133" fmla="*/ 552450 w 552450"/>
              <a:gd name="connsiteY133" fmla="*/ 57150 h 947535"/>
              <a:gd name="connsiteX134" fmla="*/ 545306 w 552450"/>
              <a:gd name="connsiteY134" fmla="*/ 76200 h 947535"/>
              <a:gd name="connsiteX135" fmla="*/ 538163 w 552450"/>
              <a:gd name="connsiteY135" fmla="*/ 97631 h 947535"/>
              <a:gd name="connsiteX136" fmla="*/ 535781 w 552450"/>
              <a:gd name="connsiteY136" fmla="*/ 104775 h 947535"/>
              <a:gd name="connsiteX137" fmla="*/ 542925 w 552450"/>
              <a:gd name="connsiteY137" fmla="*/ 100012 h 94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552450" h="947535">
                <a:moveTo>
                  <a:pt x="542925" y="100012"/>
                </a:moveTo>
                <a:cubicBezTo>
                  <a:pt x="526523" y="110947"/>
                  <a:pt x="546468" y="96976"/>
                  <a:pt x="526256" y="114300"/>
                </a:cubicBezTo>
                <a:cubicBezTo>
                  <a:pt x="524083" y="116162"/>
                  <a:pt x="521311" y="117230"/>
                  <a:pt x="519113" y="119062"/>
                </a:cubicBezTo>
                <a:cubicBezTo>
                  <a:pt x="516526" y="121218"/>
                  <a:pt x="514627" y="124138"/>
                  <a:pt x="511969" y="126206"/>
                </a:cubicBezTo>
                <a:cubicBezTo>
                  <a:pt x="507451" y="129720"/>
                  <a:pt x="497681" y="135731"/>
                  <a:pt x="497681" y="135731"/>
                </a:cubicBezTo>
                <a:cubicBezTo>
                  <a:pt x="486569" y="152400"/>
                  <a:pt x="492919" y="146844"/>
                  <a:pt x="481013" y="154781"/>
                </a:cubicBezTo>
                <a:cubicBezTo>
                  <a:pt x="476820" y="167356"/>
                  <a:pt x="480024" y="159834"/>
                  <a:pt x="469106" y="176212"/>
                </a:cubicBezTo>
                <a:cubicBezTo>
                  <a:pt x="467519" y="178593"/>
                  <a:pt x="466725" y="181768"/>
                  <a:pt x="464344" y="183356"/>
                </a:cubicBezTo>
                <a:lnTo>
                  <a:pt x="457200" y="188119"/>
                </a:lnTo>
                <a:cubicBezTo>
                  <a:pt x="440135" y="213715"/>
                  <a:pt x="455414" y="194767"/>
                  <a:pt x="440531" y="207169"/>
                </a:cubicBezTo>
                <a:cubicBezTo>
                  <a:pt x="437944" y="209325"/>
                  <a:pt x="436046" y="212245"/>
                  <a:pt x="433388" y="214312"/>
                </a:cubicBezTo>
                <a:cubicBezTo>
                  <a:pt x="428870" y="217826"/>
                  <a:pt x="423863" y="220662"/>
                  <a:pt x="419100" y="223837"/>
                </a:cubicBezTo>
                <a:lnTo>
                  <a:pt x="411956" y="228600"/>
                </a:lnTo>
                <a:cubicBezTo>
                  <a:pt x="410369" y="230981"/>
                  <a:pt x="409218" y="233720"/>
                  <a:pt x="407194" y="235744"/>
                </a:cubicBezTo>
                <a:cubicBezTo>
                  <a:pt x="405170" y="237768"/>
                  <a:pt x="401935" y="238352"/>
                  <a:pt x="400050" y="240506"/>
                </a:cubicBezTo>
                <a:cubicBezTo>
                  <a:pt x="380603" y="262731"/>
                  <a:pt x="399455" y="248841"/>
                  <a:pt x="383381" y="259556"/>
                </a:cubicBezTo>
                <a:cubicBezTo>
                  <a:pt x="379190" y="272131"/>
                  <a:pt x="382393" y="264610"/>
                  <a:pt x="371475" y="280987"/>
                </a:cubicBezTo>
                <a:lnTo>
                  <a:pt x="357188" y="302419"/>
                </a:lnTo>
                <a:lnTo>
                  <a:pt x="352425" y="309562"/>
                </a:lnTo>
                <a:cubicBezTo>
                  <a:pt x="350837" y="311943"/>
                  <a:pt x="350378" y="315801"/>
                  <a:pt x="347663" y="316706"/>
                </a:cubicBezTo>
                <a:lnTo>
                  <a:pt x="340519" y="319087"/>
                </a:lnTo>
                <a:cubicBezTo>
                  <a:pt x="326868" y="339563"/>
                  <a:pt x="345045" y="315466"/>
                  <a:pt x="328613" y="328612"/>
                </a:cubicBezTo>
                <a:cubicBezTo>
                  <a:pt x="313227" y="340921"/>
                  <a:pt x="334660" y="332153"/>
                  <a:pt x="316706" y="338137"/>
                </a:cubicBezTo>
                <a:lnTo>
                  <a:pt x="311944" y="352425"/>
                </a:lnTo>
                <a:cubicBezTo>
                  <a:pt x="311150" y="354806"/>
                  <a:pt x="310955" y="357480"/>
                  <a:pt x="309563" y="359569"/>
                </a:cubicBezTo>
                <a:cubicBezTo>
                  <a:pt x="306388" y="364331"/>
                  <a:pt x="301848" y="368426"/>
                  <a:pt x="300038" y="373856"/>
                </a:cubicBezTo>
                <a:cubicBezTo>
                  <a:pt x="298450" y="378619"/>
                  <a:pt x="298060" y="383967"/>
                  <a:pt x="295275" y="388144"/>
                </a:cubicBezTo>
                <a:cubicBezTo>
                  <a:pt x="293688" y="390525"/>
                  <a:pt x="291793" y="392728"/>
                  <a:pt x="290513" y="395287"/>
                </a:cubicBezTo>
                <a:cubicBezTo>
                  <a:pt x="289390" y="397532"/>
                  <a:pt x="289254" y="400186"/>
                  <a:pt x="288131" y="402431"/>
                </a:cubicBezTo>
                <a:cubicBezTo>
                  <a:pt x="286851" y="404991"/>
                  <a:pt x="284649" y="407015"/>
                  <a:pt x="283369" y="409575"/>
                </a:cubicBezTo>
                <a:cubicBezTo>
                  <a:pt x="282247" y="411820"/>
                  <a:pt x="282556" y="414759"/>
                  <a:pt x="280988" y="416719"/>
                </a:cubicBezTo>
                <a:cubicBezTo>
                  <a:pt x="279200" y="418954"/>
                  <a:pt x="276225" y="419894"/>
                  <a:pt x="273844" y="421481"/>
                </a:cubicBezTo>
                <a:cubicBezTo>
                  <a:pt x="267861" y="439434"/>
                  <a:pt x="275931" y="417308"/>
                  <a:pt x="266700" y="435769"/>
                </a:cubicBezTo>
                <a:cubicBezTo>
                  <a:pt x="265578" y="438014"/>
                  <a:pt x="265538" y="440718"/>
                  <a:pt x="264319" y="442912"/>
                </a:cubicBezTo>
                <a:cubicBezTo>
                  <a:pt x="257198" y="455730"/>
                  <a:pt x="256328" y="455666"/>
                  <a:pt x="247650" y="464344"/>
                </a:cubicBezTo>
                <a:cubicBezTo>
                  <a:pt x="241988" y="481329"/>
                  <a:pt x="250017" y="460792"/>
                  <a:pt x="238125" y="478631"/>
                </a:cubicBezTo>
                <a:cubicBezTo>
                  <a:pt x="236733" y="480720"/>
                  <a:pt x="236867" y="483530"/>
                  <a:pt x="235744" y="485775"/>
                </a:cubicBezTo>
                <a:cubicBezTo>
                  <a:pt x="231775" y="493712"/>
                  <a:pt x="230981" y="492919"/>
                  <a:pt x="223838" y="497681"/>
                </a:cubicBezTo>
                <a:cubicBezTo>
                  <a:pt x="220471" y="514510"/>
                  <a:pt x="222736" y="505747"/>
                  <a:pt x="216694" y="523875"/>
                </a:cubicBezTo>
                <a:cubicBezTo>
                  <a:pt x="215900" y="526256"/>
                  <a:pt x="215706" y="528931"/>
                  <a:pt x="214313" y="531019"/>
                </a:cubicBezTo>
                <a:lnTo>
                  <a:pt x="209550" y="538162"/>
                </a:lnTo>
                <a:cubicBezTo>
                  <a:pt x="203883" y="555165"/>
                  <a:pt x="207573" y="548273"/>
                  <a:pt x="200025" y="559594"/>
                </a:cubicBezTo>
                <a:cubicBezTo>
                  <a:pt x="194040" y="577550"/>
                  <a:pt x="202115" y="555414"/>
                  <a:pt x="192881" y="573881"/>
                </a:cubicBezTo>
                <a:cubicBezTo>
                  <a:pt x="190881" y="577882"/>
                  <a:pt x="189263" y="586736"/>
                  <a:pt x="188119" y="590550"/>
                </a:cubicBezTo>
                <a:cubicBezTo>
                  <a:pt x="186676" y="595358"/>
                  <a:pt x="184573" y="599967"/>
                  <a:pt x="183356" y="604837"/>
                </a:cubicBezTo>
                <a:cubicBezTo>
                  <a:pt x="182562" y="608012"/>
                  <a:pt x="181915" y="611227"/>
                  <a:pt x="180975" y="614362"/>
                </a:cubicBezTo>
                <a:cubicBezTo>
                  <a:pt x="179533" y="619171"/>
                  <a:pt x="177801" y="623887"/>
                  <a:pt x="176213" y="628650"/>
                </a:cubicBezTo>
                <a:cubicBezTo>
                  <a:pt x="175419" y="631031"/>
                  <a:pt x="174440" y="633359"/>
                  <a:pt x="173831" y="635794"/>
                </a:cubicBezTo>
                <a:cubicBezTo>
                  <a:pt x="173037" y="638969"/>
                  <a:pt x="172160" y="642124"/>
                  <a:pt x="171450" y="645319"/>
                </a:cubicBezTo>
                <a:cubicBezTo>
                  <a:pt x="170572" y="649270"/>
                  <a:pt x="170134" y="653320"/>
                  <a:pt x="169069" y="657225"/>
                </a:cubicBezTo>
                <a:cubicBezTo>
                  <a:pt x="167748" y="662068"/>
                  <a:pt x="165523" y="666642"/>
                  <a:pt x="164306" y="671512"/>
                </a:cubicBezTo>
                <a:cubicBezTo>
                  <a:pt x="162975" y="676836"/>
                  <a:pt x="159481" y="691848"/>
                  <a:pt x="157163" y="695325"/>
                </a:cubicBezTo>
                <a:lnTo>
                  <a:pt x="152400" y="702469"/>
                </a:lnTo>
                <a:cubicBezTo>
                  <a:pt x="145173" y="724150"/>
                  <a:pt x="156262" y="689898"/>
                  <a:pt x="147638" y="721519"/>
                </a:cubicBezTo>
                <a:cubicBezTo>
                  <a:pt x="146317" y="726362"/>
                  <a:pt x="144463" y="731044"/>
                  <a:pt x="142875" y="735806"/>
                </a:cubicBezTo>
                <a:lnTo>
                  <a:pt x="133350" y="764381"/>
                </a:lnTo>
                <a:lnTo>
                  <a:pt x="126206" y="785812"/>
                </a:lnTo>
                <a:lnTo>
                  <a:pt x="123825" y="792956"/>
                </a:lnTo>
                <a:cubicBezTo>
                  <a:pt x="123031" y="798512"/>
                  <a:pt x="122140" y="804056"/>
                  <a:pt x="121444" y="809625"/>
                </a:cubicBezTo>
                <a:cubicBezTo>
                  <a:pt x="118423" y="833797"/>
                  <a:pt x="120317" y="825349"/>
                  <a:pt x="116681" y="845344"/>
                </a:cubicBezTo>
                <a:cubicBezTo>
                  <a:pt x="115453" y="852098"/>
                  <a:pt x="113830" y="860085"/>
                  <a:pt x="111919" y="866775"/>
                </a:cubicBezTo>
                <a:cubicBezTo>
                  <a:pt x="111229" y="869189"/>
                  <a:pt x="110228" y="871505"/>
                  <a:pt x="109538" y="873919"/>
                </a:cubicBezTo>
                <a:cubicBezTo>
                  <a:pt x="102340" y="899109"/>
                  <a:pt x="113709" y="863782"/>
                  <a:pt x="102394" y="897731"/>
                </a:cubicBezTo>
                <a:lnTo>
                  <a:pt x="97631" y="912019"/>
                </a:lnTo>
                <a:cubicBezTo>
                  <a:pt x="96837" y="914400"/>
                  <a:pt x="96642" y="917074"/>
                  <a:pt x="95250" y="919162"/>
                </a:cubicBezTo>
                <a:lnTo>
                  <a:pt x="90488" y="926306"/>
                </a:lnTo>
                <a:cubicBezTo>
                  <a:pt x="89694" y="932656"/>
                  <a:pt x="91281" y="939800"/>
                  <a:pt x="88106" y="945356"/>
                </a:cubicBezTo>
                <a:cubicBezTo>
                  <a:pt x="86861" y="947535"/>
                  <a:pt x="82738" y="944750"/>
                  <a:pt x="80963" y="942975"/>
                </a:cubicBezTo>
                <a:cubicBezTo>
                  <a:pt x="76916" y="938927"/>
                  <a:pt x="71438" y="928687"/>
                  <a:pt x="71438" y="928687"/>
                </a:cubicBezTo>
                <a:cubicBezTo>
                  <a:pt x="64599" y="901339"/>
                  <a:pt x="75069" y="934134"/>
                  <a:pt x="61913" y="914400"/>
                </a:cubicBezTo>
                <a:cubicBezTo>
                  <a:pt x="60098" y="911677"/>
                  <a:pt x="60820" y="907883"/>
                  <a:pt x="59531" y="904875"/>
                </a:cubicBezTo>
                <a:cubicBezTo>
                  <a:pt x="58404" y="902245"/>
                  <a:pt x="56049" y="900291"/>
                  <a:pt x="54769" y="897731"/>
                </a:cubicBezTo>
                <a:cubicBezTo>
                  <a:pt x="50138" y="888467"/>
                  <a:pt x="54582" y="891737"/>
                  <a:pt x="50006" y="881062"/>
                </a:cubicBezTo>
                <a:cubicBezTo>
                  <a:pt x="48879" y="878432"/>
                  <a:pt x="46831" y="876300"/>
                  <a:pt x="45244" y="873919"/>
                </a:cubicBezTo>
                <a:lnTo>
                  <a:pt x="38100" y="852487"/>
                </a:lnTo>
                <a:lnTo>
                  <a:pt x="33338" y="838200"/>
                </a:lnTo>
                <a:cubicBezTo>
                  <a:pt x="32544" y="835025"/>
                  <a:pt x="31855" y="831822"/>
                  <a:pt x="30956" y="828675"/>
                </a:cubicBezTo>
                <a:cubicBezTo>
                  <a:pt x="30266" y="826261"/>
                  <a:pt x="29265" y="823945"/>
                  <a:pt x="28575" y="821531"/>
                </a:cubicBezTo>
                <a:cubicBezTo>
                  <a:pt x="27676" y="818384"/>
                  <a:pt x="26904" y="815201"/>
                  <a:pt x="26194" y="812006"/>
                </a:cubicBezTo>
                <a:cubicBezTo>
                  <a:pt x="25316" y="808055"/>
                  <a:pt x="25093" y="803940"/>
                  <a:pt x="23813" y="800100"/>
                </a:cubicBezTo>
                <a:cubicBezTo>
                  <a:pt x="22690" y="796732"/>
                  <a:pt x="20638" y="793750"/>
                  <a:pt x="19050" y="790575"/>
                </a:cubicBezTo>
                <a:cubicBezTo>
                  <a:pt x="18256" y="785812"/>
                  <a:pt x="17616" y="781022"/>
                  <a:pt x="16669" y="776287"/>
                </a:cubicBezTo>
                <a:cubicBezTo>
                  <a:pt x="16027" y="773078"/>
                  <a:pt x="14826" y="769990"/>
                  <a:pt x="14288" y="766762"/>
                </a:cubicBezTo>
                <a:cubicBezTo>
                  <a:pt x="13236" y="760450"/>
                  <a:pt x="12879" y="754037"/>
                  <a:pt x="11906" y="747712"/>
                </a:cubicBezTo>
                <a:cubicBezTo>
                  <a:pt x="11291" y="743712"/>
                  <a:pt x="10403" y="739757"/>
                  <a:pt x="9525" y="735806"/>
                </a:cubicBezTo>
                <a:cubicBezTo>
                  <a:pt x="8815" y="732611"/>
                  <a:pt x="7682" y="729509"/>
                  <a:pt x="7144" y="726281"/>
                </a:cubicBezTo>
                <a:cubicBezTo>
                  <a:pt x="6092" y="719969"/>
                  <a:pt x="5422" y="713596"/>
                  <a:pt x="4763" y="707231"/>
                </a:cubicBezTo>
                <a:cubicBezTo>
                  <a:pt x="3040" y="690576"/>
                  <a:pt x="0" y="657225"/>
                  <a:pt x="0" y="657225"/>
                </a:cubicBezTo>
                <a:cubicBezTo>
                  <a:pt x="794" y="626269"/>
                  <a:pt x="1064" y="595295"/>
                  <a:pt x="2381" y="564356"/>
                </a:cubicBezTo>
                <a:cubicBezTo>
                  <a:pt x="2653" y="557962"/>
                  <a:pt x="4015" y="551662"/>
                  <a:pt x="4763" y="545306"/>
                </a:cubicBezTo>
                <a:cubicBezTo>
                  <a:pt x="5603" y="538168"/>
                  <a:pt x="6253" y="531007"/>
                  <a:pt x="7144" y="523875"/>
                </a:cubicBezTo>
                <a:cubicBezTo>
                  <a:pt x="8214" y="515316"/>
                  <a:pt x="10318" y="501655"/>
                  <a:pt x="11906" y="492919"/>
                </a:cubicBezTo>
                <a:cubicBezTo>
                  <a:pt x="12630" y="488937"/>
                  <a:pt x="13306" y="484939"/>
                  <a:pt x="14288" y="481012"/>
                </a:cubicBezTo>
                <a:cubicBezTo>
                  <a:pt x="14897" y="478577"/>
                  <a:pt x="15875" y="476250"/>
                  <a:pt x="16669" y="473869"/>
                </a:cubicBezTo>
                <a:cubicBezTo>
                  <a:pt x="17463" y="469106"/>
                  <a:pt x="18316" y="464353"/>
                  <a:pt x="19050" y="459581"/>
                </a:cubicBezTo>
                <a:cubicBezTo>
                  <a:pt x="19903" y="454034"/>
                  <a:pt x="20508" y="448448"/>
                  <a:pt x="21431" y="442912"/>
                </a:cubicBezTo>
                <a:cubicBezTo>
                  <a:pt x="22096" y="438920"/>
                  <a:pt x="23198" y="435006"/>
                  <a:pt x="23813" y="431006"/>
                </a:cubicBezTo>
                <a:cubicBezTo>
                  <a:pt x="24973" y="423469"/>
                  <a:pt x="26971" y="403308"/>
                  <a:pt x="28575" y="395287"/>
                </a:cubicBezTo>
                <a:cubicBezTo>
                  <a:pt x="29067" y="392826"/>
                  <a:pt x="30162" y="390525"/>
                  <a:pt x="30956" y="388144"/>
                </a:cubicBezTo>
                <a:cubicBezTo>
                  <a:pt x="31750" y="378619"/>
                  <a:pt x="32282" y="369069"/>
                  <a:pt x="33338" y="359569"/>
                </a:cubicBezTo>
                <a:cubicBezTo>
                  <a:pt x="36002" y="335591"/>
                  <a:pt x="34721" y="354345"/>
                  <a:pt x="38100" y="335756"/>
                </a:cubicBezTo>
                <a:cubicBezTo>
                  <a:pt x="39104" y="330234"/>
                  <a:pt x="39558" y="324623"/>
                  <a:pt x="40481" y="319087"/>
                </a:cubicBezTo>
                <a:cubicBezTo>
                  <a:pt x="41146" y="315095"/>
                  <a:pt x="42139" y="311163"/>
                  <a:pt x="42863" y="307181"/>
                </a:cubicBezTo>
                <a:cubicBezTo>
                  <a:pt x="43727" y="302431"/>
                  <a:pt x="44380" y="297644"/>
                  <a:pt x="45244" y="292894"/>
                </a:cubicBezTo>
                <a:cubicBezTo>
                  <a:pt x="45968" y="288912"/>
                  <a:pt x="47053" y="284994"/>
                  <a:pt x="47625" y="280987"/>
                </a:cubicBezTo>
                <a:cubicBezTo>
                  <a:pt x="53277" y="241416"/>
                  <a:pt x="47006" y="274553"/>
                  <a:pt x="52388" y="247650"/>
                </a:cubicBezTo>
                <a:cubicBezTo>
                  <a:pt x="53182" y="236537"/>
                  <a:pt x="53539" y="225385"/>
                  <a:pt x="54769" y="214312"/>
                </a:cubicBezTo>
                <a:cubicBezTo>
                  <a:pt x="55130" y="211059"/>
                  <a:pt x="56440" y="207982"/>
                  <a:pt x="57150" y="204787"/>
                </a:cubicBezTo>
                <a:cubicBezTo>
                  <a:pt x="58028" y="200836"/>
                  <a:pt x="58737" y="196850"/>
                  <a:pt x="59531" y="192881"/>
                </a:cubicBezTo>
                <a:cubicBezTo>
                  <a:pt x="60325" y="178594"/>
                  <a:pt x="60856" y="164289"/>
                  <a:pt x="61913" y="150019"/>
                </a:cubicBezTo>
                <a:cubicBezTo>
                  <a:pt x="63432" y="129509"/>
                  <a:pt x="62419" y="134213"/>
                  <a:pt x="66675" y="121444"/>
                </a:cubicBezTo>
                <a:cubicBezTo>
                  <a:pt x="67469" y="116681"/>
                  <a:pt x="68322" y="111928"/>
                  <a:pt x="69056" y="107156"/>
                </a:cubicBezTo>
                <a:cubicBezTo>
                  <a:pt x="69910" y="101608"/>
                  <a:pt x="70337" y="95991"/>
                  <a:pt x="71438" y="90487"/>
                </a:cubicBezTo>
                <a:cubicBezTo>
                  <a:pt x="71930" y="88026"/>
                  <a:pt x="73210" y="85779"/>
                  <a:pt x="73819" y="83344"/>
                </a:cubicBezTo>
                <a:cubicBezTo>
                  <a:pt x="74801" y="79417"/>
                  <a:pt x="75535" y="75430"/>
                  <a:pt x="76200" y="71437"/>
                </a:cubicBezTo>
                <a:cubicBezTo>
                  <a:pt x="77123" y="65901"/>
                  <a:pt x="77480" y="60272"/>
                  <a:pt x="78581" y="54769"/>
                </a:cubicBezTo>
                <a:cubicBezTo>
                  <a:pt x="79073" y="52308"/>
                  <a:pt x="80354" y="50060"/>
                  <a:pt x="80963" y="47625"/>
                </a:cubicBezTo>
                <a:cubicBezTo>
                  <a:pt x="82321" y="42192"/>
                  <a:pt x="83004" y="34017"/>
                  <a:pt x="85725" y="28575"/>
                </a:cubicBezTo>
                <a:cubicBezTo>
                  <a:pt x="90157" y="19711"/>
                  <a:pt x="91052" y="22182"/>
                  <a:pt x="97631" y="14287"/>
                </a:cubicBezTo>
                <a:cubicBezTo>
                  <a:pt x="102921" y="7939"/>
                  <a:pt x="101073" y="5555"/>
                  <a:pt x="109538" y="2381"/>
                </a:cubicBezTo>
                <a:cubicBezTo>
                  <a:pt x="113328" y="960"/>
                  <a:pt x="117475" y="794"/>
                  <a:pt x="121444" y="0"/>
                </a:cubicBezTo>
                <a:cubicBezTo>
                  <a:pt x="130969" y="794"/>
                  <a:pt x="140591" y="810"/>
                  <a:pt x="150019" y="2381"/>
                </a:cubicBezTo>
                <a:cubicBezTo>
                  <a:pt x="154971" y="3206"/>
                  <a:pt x="159354" y="6319"/>
                  <a:pt x="164306" y="7144"/>
                </a:cubicBezTo>
                <a:cubicBezTo>
                  <a:pt x="169069" y="7938"/>
                  <a:pt x="173881" y="8478"/>
                  <a:pt x="178594" y="9525"/>
                </a:cubicBezTo>
                <a:cubicBezTo>
                  <a:pt x="184151" y="10760"/>
                  <a:pt x="189420" y="14141"/>
                  <a:pt x="195263" y="14287"/>
                </a:cubicBezTo>
                <a:cubicBezTo>
                  <a:pt x="255574" y="15795"/>
                  <a:pt x="315913" y="15875"/>
                  <a:pt x="376238" y="16669"/>
                </a:cubicBezTo>
                <a:cubicBezTo>
                  <a:pt x="382588" y="17463"/>
                  <a:pt x="388894" y="18778"/>
                  <a:pt x="395288" y="19050"/>
                </a:cubicBezTo>
                <a:cubicBezTo>
                  <a:pt x="426226" y="20366"/>
                  <a:pt x="457258" y="19371"/>
                  <a:pt x="488156" y="21431"/>
                </a:cubicBezTo>
                <a:cubicBezTo>
                  <a:pt x="493165" y="21765"/>
                  <a:pt x="497681" y="24606"/>
                  <a:pt x="502444" y="26194"/>
                </a:cubicBezTo>
                <a:lnTo>
                  <a:pt x="509588" y="28575"/>
                </a:lnTo>
                <a:cubicBezTo>
                  <a:pt x="511969" y="30162"/>
                  <a:pt x="514172" y="32057"/>
                  <a:pt x="516731" y="33337"/>
                </a:cubicBezTo>
                <a:cubicBezTo>
                  <a:pt x="532929" y="41436"/>
                  <a:pt x="513589" y="28099"/>
                  <a:pt x="533400" y="40481"/>
                </a:cubicBezTo>
                <a:cubicBezTo>
                  <a:pt x="549877" y="50779"/>
                  <a:pt x="536033" y="45328"/>
                  <a:pt x="550069" y="50006"/>
                </a:cubicBezTo>
                <a:cubicBezTo>
                  <a:pt x="550863" y="52387"/>
                  <a:pt x="552450" y="54640"/>
                  <a:pt x="552450" y="57150"/>
                </a:cubicBezTo>
                <a:cubicBezTo>
                  <a:pt x="552450" y="67449"/>
                  <a:pt x="550233" y="68809"/>
                  <a:pt x="545306" y="76200"/>
                </a:cubicBezTo>
                <a:lnTo>
                  <a:pt x="538163" y="97631"/>
                </a:lnTo>
                <a:cubicBezTo>
                  <a:pt x="537369" y="100012"/>
                  <a:pt x="537173" y="102686"/>
                  <a:pt x="535781" y="104775"/>
                </a:cubicBezTo>
                <a:lnTo>
                  <a:pt x="542925" y="100012"/>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circles.jpg"/>
          <p:cNvPicPr>
            <a:picLocks noChangeAspect="1"/>
          </p:cNvPicPr>
          <p:nvPr/>
        </p:nvPicPr>
        <p:blipFill>
          <a:blip r:embed="rId2" cstate="print">
            <a:clrChange>
              <a:clrFrom>
                <a:srgbClr val="FFFFFF"/>
              </a:clrFrom>
              <a:clrTo>
                <a:srgbClr val="FFFFFF">
                  <a:alpha val="0"/>
                </a:srgbClr>
              </a:clrTo>
            </a:clrChange>
          </a:blip>
          <a:srcRect l="48334" t="32222" r="38333" b="47778"/>
          <a:stretch>
            <a:fillRect/>
          </a:stretch>
        </p:blipFill>
        <p:spPr>
          <a:xfrm>
            <a:off x="4419600" y="2209800"/>
            <a:ext cx="1219200" cy="1371600"/>
          </a:xfrm>
          <a:prstGeom prst="rect">
            <a:avLst/>
          </a:prstGeom>
        </p:spPr>
      </p:pic>
      <p:sp>
        <p:nvSpPr>
          <p:cNvPr id="10" name="Rectangle 9"/>
          <p:cNvSpPr/>
          <p:nvPr/>
        </p:nvSpPr>
        <p:spPr>
          <a:xfrm>
            <a:off x="3962400" y="533400"/>
            <a:ext cx="2100319" cy="523220"/>
          </a:xfrm>
          <a:prstGeom prst="rect">
            <a:avLst/>
          </a:prstGeom>
          <a:noFill/>
        </p:spPr>
        <p:txBody>
          <a:bodyPr wrap="none" lIns="91440" tIns="45720" rIns="91440" bIns="45720">
            <a:spAutoFit/>
          </a:bodyPr>
          <a:lstStyle/>
          <a:p>
            <a:pPr algn="ctr"/>
            <a:r>
              <a:rPr lang="en-US"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Environment</a:t>
            </a:r>
            <a:endParaRPr lang="en-US"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TextBox 10"/>
          <p:cNvSpPr txBox="1"/>
          <p:nvPr/>
        </p:nvSpPr>
        <p:spPr>
          <a:xfrm>
            <a:off x="4419600" y="914400"/>
            <a:ext cx="2133600" cy="1015663"/>
          </a:xfrm>
          <a:prstGeom prst="rect">
            <a:avLst/>
          </a:prstGeom>
          <a:noFill/>
        </p:spPr>
        <p:txBody>
          <a:bodyPr wrap="square" rtlCol="0">
            <a:spAutoFit/>
          </a:bodyPr>
          <a:lstStyle/>
          <a:p>
            <a:pPr>
              <a:buFont typeface="Arial" pitchFamily="34" charset="0"/>
              <a:buChar char="•"/>
            </a:pPr>
            <a:r>
              <a:rPr lang="en-US" sz="1200" dirty="0" smtClean="0">
                <a:solidFill>
                  <a:schemeClr val="bg1"/>
                </a:solidFill>
              </a:rPr>
              <a:t>Cultural</a:t>
            </a:r>
          </a:p>
          <a:p>
            <a:pPr>
              <a:buFont typeface="Arial" pitchFamily="34" charset="0"/>
              <a:buChar char="•"/>
            </a:pPr>
            <a:r>
              <a:rPr lang="en-US" sz="1200" dirty="0" smtClean="0">
                <a:solidFill>
                  <a:schemeClr val="bg1"/>
                </a:solidFill>
              </a:rPr>
              <a:t>Social Support</a:t>
            </a:r>
          </a:p>
          <a:p>
            <a:pPr>
              <a:buFont typeface="Arial" pitchFamily="34" charset="0"/>
              <a:buChar char="•"/>
            </a:pPr>
            <a:r>
              <a:rPr lang="en-US" sz="1200" dirty="0" smtClean="0">
                <a:solidFill>
                  <a:schemeClr val="bg1"/>
                </a:solidFill>
              </a:rPr>
              <a:t>Financial Resources</a:t>
            </a:r>
          </a:p>
          <a:p>
            <a:pPr>
              <a:buFont typeface="Arial" pitchFamily="34" charset="0"/>
              <a:buChar char="•"/>
            </a:pPr>
            <a:r>
              <a:rPr lang="en-US" sz="1200" dirty="0" smtClean="0">
                <a:solidFill>
                  <a:schemeClr val="bg1"/>
                </a:solidFill>
              </a:rPr>
              <a:t>Adequate Food</a:t>
            </a:r>
          </a:p>
          <a:p>
            <a:pPr>
              <a:buFont typeface="Arial" pitchFamily="34" charset="0"/>
              <a:buChar char="•"/>
            </a:pPr>
            <a:r>
              <a:rPr lang="en-US" sz="1200" dirty="0" smtClean="0">
                <a:solidFill>
                  <a:schemeClr val="bg1"/>
                </a:solidFill>
              </a:rPr>
              <a:t>Community Involvement</a:t>
            </a:r>
            <a:endParaRPr lang="en-US" sz="1200" dirty="0">
              <a:solidFill>
                <a:schemeClr val="bg1"/>
              </a:solidFill>
            </a:endParaRPr>
          </a:p>
        </p:txBody>
      </p:sp>
      <p:sp>
        <p:nvSpPr>
          <p:cNvPr id="13" name="Rectangle 12"/>
          <p:cNvSpPr/>
          <p:nvPr/>
        </p:nvSpPr>
        <p:spPr>
          <a:xfrm>
            <a:off x="2514600" y="2819400"/>
            <a:ext cx="1390188" cy="461665"/>
          </a:xfrm>
          <a:prstGeom prst="rect">
            <a:avLst/>
          </a:prstGeom>
          <a:noFill/>
        </p:spPr>
        <p:txBody>
          <a:bodyPr wrap="none" lIns="91440" tIns="45720" rIns="91440" bIns="45720">
            <a:spAutoFit/>
          </a:bodyPr>
          <a:lstStyle/>
          <a:p>
            <a:pPr algn="ctr"/>
            <a:r>
              <a:rPr lang="en-US"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Caregiver</a:t>
            </a:r>
            <a:endParaRPr lang="en-US"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4" name="TextBox 13"/>
          <p:cNvSpPr txBox="1"/>
          <p:nvPr/>
        </p:nvSpPr>
        <p:spPr>
          <a:xfrm>
            <a:off x="2667000" y="3200400"/>
            <a:ext cx="2133600" cy="1384995"/>
          </a:xfrm>
          <a:prstGeom prst="rect">
            <a:avLst/>
          </a:prstGeom>
          <a:noFill/>
        </p:spPr>
        <p:txBody>
          <a:bodyPr wrap="square" rtlCol="0">
            <a:spAutoFit/>
          </a:bodyPr>
          <a:lstStyle/>
          <a:p>
            <a:pPr>
              <a:buFont typeface="Arial" pitchFamily="34" charset="0"/>
              <a:buChar char="•"/>
            </a:pPr>
            <a:r>
              <a:rPr lang="en-US" sz="1200" dirty="0" smtClean="0">
                <a:solidFill>
                  <a:schemeClr val="bg1"/>
                </a:solidFill>
              </a:rPr>
              <a:t>Psychosocial Assets</a:t>
            </a:r>
          </a:p>
          <a:p>
            <a:pPr>
              <a:buFont typeface="Arial" pitchFamily="34" charset="0"/>
              <a:buChar char="•"/>
            </a:pPr>
            <a:r>
              <a:rPr lang="en-US" sz="1200" dirty="0" smtClean="0">
                <a:solidFill>
                  <a:schemeClr val="bg1"/>
                </a:solidFill>
              </a:rPr>
              <a:t>Physical/Mental Health</a:t>
            </a:r>
          </a:p>
          <a:p>
            <a:pPr>
              <a:buFont typeface="Arial" pitchFamily="34" charset="0"/>
              <a:buChar char="•"/>
            </a:pPr>
            <a:r>
              <a:rPr lang="en-US" sz="1200" dirty="0" smtClean="0">
                <a:solidFill>
                  <a:schemeClr val="bg1"/>
                </a:solidFill>
              </a:rPr>
              <a:t>Coping Skills</a:t>
            </a:r>
          </a:p>
          <a:p>
            <a:pPr>
              <a:buFont typeface="Arial" pitchFamily="34" charset="0"/>
              <a:buChar char="•"/>
            </a:pPr>
            <a:r>
              <a:rPr lang="en-US" sz="1200" dirty="0" smtClean="0">
                <a:solidFill>
                  <a:schemeClr val="bg1"/>
                </a:solidFill>
              </a:rPr>
              <a:t>Caregiver Age/Education Level</a:t>
            </a:r>
          </a:p>
          <a:p>
            <a:pPr>
              <a:buFont typeface="Arial" pitchFamily="34" charset="0"/>
              <a:buChar char="•"/>
            </a:pPr>
            <a:r>
              <a:rPr lang="en-US" sz="1200" dirty="0" smtClean="0">
                <a:solidFill>
                  <a:schemeClr val="bg1"/>
                </a:solidFill>
              </a:rPr>
              <a:t>Life Changes</a:t>
            </a:r>
          </a:p>
          <a:p>
            <a:pPr>
              <a:buFont typeface="Arial" pitchFamily="34" charset="0"/>
              <a:buChar char="•"/>
            </a:pPr>
            <a:endParaRPr lang="en-US" sz="1200" dirty="0"/>
          </a:p>
        </p:txBody>
      </p:sp>
      <p:sp>
        <p:nvSpPr>
          <p:cNvPr id="15" name="Rectangle 14"/>
          <p:cNvSpPr/>
          <p:nvPr/>
        </p:nvSpPr>
        <p:spPr>
          <a:xfrm>
            <a:off x="6019800" y="2971800"/>
            <a:ext cx="936475" cy="523220"/>
          </a:xfrm>
          <a:prstGeom prst="rect">
            <a:avLst/>
          </a:prstGeom>
          <a:noFill/>
        </p:spPr>
        <p:txBody>
          <a:bodyPr wrap="none" lIns="91440" tIns="45720" rIns="91440" bIns="45720">
            <a:spAutoFit/>
          </a:bodyPr>
          <a:lstStyle/>
          <a:p>
            <a:pPr algn="ctr"/>
            <a:r>
              <a:rPr lang="en-US" sz="2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Child</a:t>
            </a:r>
            <a:endParaRPr lang="en-US" sz="2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6" name="TextBox 15"/>
          <p:cNvSpPr txBox="1"/>
          <p:nvPr/>
        </p:nvSpPr>
        <p:spPr>
          <a:xfrm>
            <a:off x="5715000" y="3276600"/>
            <a:ext cx="1143000" cy="600164"/>
          </a:xfrm>
          <a:prstGeom prst="rect">
            <a:avLst/>
          </a:prstGeom>
          <a:noFill/>
        </p:spPr>
        <p:txBody>
          <a:bodyPr wrap="square" rtlCol="0">
            <a:spAutoFit/>
          </a:bodyPr>
          <a:lstStyle/>
          <a:p>
            <a:pPr>
              <a:buFont typeface="Arial" pitchFamily="34" charset="0"/>
              <a:buChar char="•"/>
            </a:pPr>
            <a:r>
              <a:rPr lang="en-US" sz="1100" dirty="0" smtClean="0">
                <a:solidFill>
                  <a:schemeClr val="bg1"/>
                </a:solidFill>
              </a:rPr>
              <a:t>Physical Appearance</a:t>
            </a:r>
          </a:p>
          <a:p>
            <a:pPr>
              <a:buFont typeface="Arial" pitchFamily="34" charset="0"/>
              <a:buChar char="•"/>
            </a:pPr>
            <a:endParaRPr lang="en-US" sz="1100" dirty="0">
              <a:solidFill>
                <a:schemeClr val="bg1"/>
              </a:solidFill>
            </a:endParaRPr>
          </a:p>
        </p:txBody>
      </p:sp>
      <p:sp>
        <p:nvSpPr>
          <p:cNvPr id="17" name="TextBox 16"/>
          <p:cNvSpPr txBox="1"/>
          <p:nvPr/>
        </p:nvSpPr>
        <p:spPr>
          <a:xfrm>
            <a:off x="5410200" y="3581400"/>
            <a:ext cx="1143000" cy="938719"/>
          </a:xfrm>
          <a:prstGeom prst="rect">
            <a:avLst/>
          </a:prstGeom>
          <a:noFill/>
        </p:spPr>
        <p:txBody>
          <a:bodyPr wrap="square" rtlCol="0">
            <a:spAutoFit/>
          </a:bodyPr>
          <a:lstStyle/>
          <a:p>
            <a:pPr>
              <a:buFont typeface="Arial" pitchFamily="34" charset="0"/>
              <a:buChar char="•"/>
            </a:pPr>
            <a:r>
              <a:rPr lang="en-US" sz="1100" dirty="0" smtClean="0">
                <a:solidFill>
                  <a:schemeClr val="bg1"/>
                </a:solidFill>
              </a:rPr>
              <a:t>Feeding/Sleep Patterns</a:t>
            </a:r>
          </a:p>
          <a:p>
            <a:pPr>
              <a:buFont typeface="Arial" pitchFamily="34" charset="0"/>
              <a:buChar char="•"/>
            </a:pPr>
            <a:r>
              <a:rPr lang="en-US" sz="1100" dirty="0" smtClean="0">
                <a:solidFill>
                  <a:schemeClr val="bg1"/>
                </a:solidFill>
              </a:rPr>
              <a:t>Temperament</a:t>
            </a:r>
          </a:p>
          <a:p>
            <a:pPr>
              <a:buFont typeface="Arial" pitchFamily="34" charset="0"/>
              <a:buChar char="•"/>
            </a:pPr>
            <a:r>
              <a:rPr lang="en-US" sz="1100" dirty="0" smtClean="0">
                <a:solidFill>
                  <a:schemeClr val="bg1"/>
                </a:solidFill>
              </a:rPr>
              <a:t>Self Regulation</a:t>
            </a:r>
            <a:endParaRPr lang="en-US" sz="1100" dirty="0">
              <a:solidFill>
                <a:schemeClr val="bg1"/>
              </a:solidFill>
            </a:endParaRPr>
          </a:p>
        </p:txBody>
      </p:sp>
      <p:sp>
        <p:nvSpPr>
          <p:cNvPr id="19" name="TextBox 18"/>
          <p:cNvSpPr txBox="1"/>
          <p:nvPr/>
        </p:nvSpPr>
        <p:spPr>
          <a:xfrm>
            <a:off x="4572000" y="2895600"/>
            <a:ext cx="914400" cy="261610"/>
          </a:xfrm>
          <a:prstGeom prst="rect">
            <a:avLst/>
          </a:prstGeom>
          <a:noFill/>
        </p:spPr>
        <p:txBody>
          <a:bodyPr wrap="square" rtlCol="0">
            <a:spAutoFit/>
          </a:bodyPr>
          <a:lstStyle/>
          <a:p>
            <a:r>
              <a:rPr lang="en-US" sz="1100" dirty="0" smtClean="0"/>
              <a:t>Interaction</a:t>
            </a:r>
            <a:endParaRPr lang="en-US" sz="1100" dirty="0"/>
          </a:p>
        </p:txBody>
      </p:sp>
      <p:sp>
        <p:nvSpPr>
          <p:cNvPr id="18" name="Content Placeholder 2"/>
          <p:cNvSpPr txBox="1">
            <a:spLocks/>
          </p:cNvSpPr>
          <p:nvPr/>
        </p:nvSpPr>
        <p:spPr>
          <a:xfrm>
            <a:off x="0" y="0"/>
            <a:ext cx="8229600" cy="6705600"/>
          </a:xfrm>
          <a:prstGeom prst="rect">
            <a:avLst/>
          </a:prstGeom>
        </p:spPr>
        <p:txBody>
          <a:bodyPr>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The</a:t>
            </a:r>
            <a:r>
              <a:rPr kumimoji="0" lang="en-US" sz="2000" b="0" i="0" u="none" strike="noStrike" kern="1200" cap="none" spc="0" normalizeH="0" noProof="0" dirty="0" smtClean="0">
                <a:ln>
                  <a:noFill/>
                </a:ln>
                <a:solidFill>
                  <a:schemeClr val="bg1"/>
                </a:solidFill>
                <a:effectLst/>
                <a:uLnTx/>
                <a:uFillTx/>
                <a:latin typeface="+mn-lt"/>
                <a:ea typeface="+mn-ea"/>
                <a:cs typeface="+mn-cs"/>
              </a:rPr>
              <a:t> Parent-Child Interaction </a:t>
            </a:r>
            <a:r>
              <a:rPr lang="en-US" sz="2000" baseline="0" dirty="0" smtClean="0">
                <a:solidFill>
                  <a:schemeClr val="bg1"/>
                </a:solidFill>
              </a:rPr>
              <a:t>Model</a:t>
            </a: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lang="en-US" sz="2600" dirty="0" smtClean="0">
              <a:solidFill>
                <a:schemeClr val="bg1"/>
              </a:solidFill>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26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lang="en-US" sz="1200" dirty="0" smtClean="0">
              <a:solidFill>
                <a:schemeClr val="bg1"/>
              </a:solidFill>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en-US" sz="12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endParaRPr kumimoji="0" lang="en-US" sz="12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endParaRPr lang="en-US" sz="1200" dirty="0" smtClean="0">
              <a:solidFill>
                <a:schemeClr val="bg1"/>
              </a:solidFill>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endParaRPr kumimoji="0" lang="en-US" sz="1200" b="0" i="0" u="none" strike="noStrike" kern="1200" cap="none" spc="0" normalizeH="0" baseline="0" noProof="0" dirty="0" smtClean="0">
              <a:ln>
                <a:noFill/>
              </a:ln>
              <a:solidFill>
                <a:schemeClr val="bg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endParaRPr lang="en-US" sz="1200" dirty="0" smtClean="0">
              <a:solidFill>
                <a:schemeClr val="bg1"/>
              </a:solidFill>
            </a:endParaRPr>
          </a:p>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r>
              <a:rPr kumimoji="0" lang="en-US" sz="1600" b="0" i="0" u="none" strike="noStrike" kern="1200" cap="none" spc="0" normalizeH="0" baseline="0" noProof="0" dirty="0" smtClean="0">
                <a:ln>
                  <a:noFill/>
                </a:ln>
                <a:solidFill>
                  <a:schemeClr val="bg1"/>
                </a:solidFill>
                <a:effectLst/>
                <a:uLnTx/>
                <a:uFillTx/>
                <a:latin typeface="+mn-lt"/>
                <a:ea typeface="+mn-ea"/>
                <a:cs typeface="+mn-cs"/>
              </a:rPr>
              <a:t>(Fine, 2002, p.489)</a:t>
            </a:r>
            <a:endParaRPr kumimoji="0" lang="en-US" sz="16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from="(-#ppt_w/2)" to="(#ppt_x)" calcmode="lin" valueType="num">
                                      <p:cBhvr>
                                        <p:cTn id="7" dur="1200" fill="hold">
                                          <p:stCondLst>
                                            <p:cond delay="0"/>
                                          </p:stCondLst>
                                        </p:cTn>
                                        <p:tgtEl>
                                          <p:spTgt spid="18"/>
                                        </p:tgtEl>
                                        <p:attrNameLst>
                                          <p:attrName>ppt_x</p:attrName>
                                        </p:attrNameLst>
                                      </p:cBhvr>
                                    </p:anim>
                                    <p:anim from="0" to="-1.0" calcmode="lin" valueType="num">
                                      <p:cBhvr>
                                        <p:cTn id="8" dur="400" decel="50000" autoRev="1" fill="hold">
                                          <p:stCondLst>
                                            <p:cond delay="1200"/>
                                          </p:stCondLst>
                                        </p:cTn>
                                        <p:tgtEl>
                                          <p:spTgt spid="18"/>
                                        </p:tgtEl>
                                        <p:attrNameLst>
                                          <p:attrName>xshear</p:attrName>
                                        </p:attrNameLst>
                                      </p:cBhvr>
                                    </p:anim>
                                    <p:animScale>
                                      <p:cBhvr>
                                        <p:cTn id="9" dur="400" decel="100000" autoRev="1" fill="hold">
                                          <p:stCondLst>
                                            <p:cond delay="1200"/>
                                          </p:stCondLst>
                                        </p:cTn>
                                        <p:tgtEl>
                                          <p:spTgt spid="18"/>
                                        </p:tgtEl>
                                      </p:cBhvr>
                                      <p:from x="100000" y="100000"/>
                                      <p:to x="80000" y="100000"/>
                                    </p:animScale>
                                    <p:anim by="(#ppt_h/3+#ppt_w*0.1)" calcmode="lin" valueType="num">
                                      <p:cBhvr additive="sum">
                                        <p:cTn id="10" dur="400" decel="100000" autoRev="1" fill="hold">
                                          <p:stCondLst>
                                            <p:cond delay="1200"/>
                                          </p:stCondLst>
                                        </p:cTn>
                                        <p:tgtEl>
                                          <p:spTgt spid="1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800" decel="100000"/>
                                        <p:tgtEl>
                                          <p:spTgt spid="11"/>
                                        </p:tgtEl>
                                      </p:cBhvr>
                                    </p:animEffect>
                                    <p:anim calcmode="lin" valueType="num">
                                      <p:cBhvr>
                                        <p:cTn id="29" dur="800" decel="100000" fill="hold"/>
                                        <p:tgtEl>
                                          <p:spTgt spid="11"/>
                                        </p:tgtEl>
                                        <p:attrNameLst>
                                          <p:attrName>style.rotation</p:attrName>
                                        </p:attrNameLst>
                                      </p:cBhvr>
                                      <p:tavLst>
                                        <p:tav tm="0">
                                          <p:val>
                                            <p:fltVal val="-90"/>
                                          </p:val>
                                        </p:tav>
                                        <p:tav tm="100000">
                                          <p:val>
                                            <p:fltVal val="0"/>
                                          </p:val>
                                        </p:tav>
                                      </p:tavLst>
                                    </p:anim>
                                    <p:anim calcmode="lin" valueType="num">
                                      <p:cBhvr>
                                        <p:cTn id="30" dur="800" decel="100000" fill="hold"/>
                                        <p:tgtEl>
                                          <p:spTgt spid="11"/>
                                        </p:tgtEl>
                                        <p:attrNameLst>
                                          <p:attrName>ppt_x</p:attrName>
                                        </p:attrNameLst>
                                      </p:cBhvr>
                                      <p:tavLst>
                                        <p:tav tm="0">
                                          <p:val>
                                            <p:strVal val="#ppt_x+0.4"/>
                                          </p:val>
                                        </p:tav>
                                        <p:tav tm="100000">
                                          <p:val>
                                            <p:strVal val="#ppt_x-0.05"/>
                                          </p:val>
                                        </p:tav>
                                      </p:tavLst>
                                    </p:anim>
                                    <p:anim calcmode="lin" valueType="num">
                                      <p:cBhvr>
                                        <p:cTn id="31" dur="800" decel="100000" fill="hold"/>
                                        <p:tgtEl>
                                          <p:spTgt spid="11"/>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1000" fill="hold"/>
                                        <p:tgtEl>
                                          <p:spTgt spid="3"/>
                                        </p:tgtEl>
                                        <p:attrNameLst>
                                          <p:attrName>ppt_x</p:attrName>
                                        </p:attrNameLst>
                                      </p:cBhvr>
                                      <p:tavLst>
                                        <p:tav tm="0">
                                          <p:val>
                                            <p:strVal val="#ppt_x-.2"/>
                                          </p:val>
                                        </p:tav>
                                        <p:tav tm="100000">
                                          <p:val>
                                            <p:strVal val="#ppt_x"/>
                                          </p:val>
                                        </p:tav>
                                      </p:tavLst>
                                    </p:anim>
                                    <p:anim calcmode="lin" valueType="num">
                                      <p:cBhvr>
                                        <p:cTn id="39"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40" dur="10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5"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2000"/>
                                        <p:tgtEl>
                                          <p:spTgt spid="14"/>
                                        </p:tgtEl>
                                      </p:cBhvr>
                                    </p:animEffect>
                                    <p:anim calcmode="lin" valueType="num">
                                      <p:cBhvr>
                                        <p:cTn id="53" dur="2000" fill="hold"/>
                                        <p:tgtEl>
                                          <p:spTgt spid="14"/>
                                        </p:tgtEl>
                                        <p:attrNameLst>
                                          <p:attrName>style.rotation</p:attrName>
                                        </p:attrNameLst>
                                      </p:cBhvr>
                                      <p:tavLst>
                                        <p:tav tm="0">
                                          <p:val>
                                            <p:fltVal val="720"/>
                                          </p:val>
                                        </p:tav>
                                        <p:tav tm="100000">
                                          <p:val>
                                            <p:fltVal val="0"/>
                                          </p:val>
                                        </p:tav>
                                      </p:tavLst>
                                    </p:anim>
                                    <p:anim calcmode="lin" valueType="num">
                                      <p:cBhvr>
                                        <p:cTn id="54" dur="2000" fill="hold"/>
                                        <p:tgtEl>
                                          <p:spTgt spid="14"/>
                                        </p:tgtEl>
                                        <p:attrNameLst>
                                          <p:attrName>ppt_h</p:attrName>
                                        </p:attrNameLst>
                                      </p:cBhvr>
                                      <p:tavLst>
                                        <p:tav tm="0">
                                          <p:val>
                                            <p:fltVal val="0"/>
                                          </p:val>
                                        </p:tav>
                                        <p:tav tm="100000">
                                          <p:val>
                                            <p:strVal val="#ppt_h"/>
                                          </p:val>
                                        </p:tav>
                                      </p:tavLst>
                                    </p:anim>
                                    <p:anim calcmode="lin" valueType="num">
                                      <p:cBhvr>
                                        <p:cTn id="55" dur="2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Scale>
                                      <p:cBhvr>
                                        <p:cTn id="60"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4"/>
                                        </p:tgtEl>
                                        <p:attrNameLst>
                                          <p:attrName>ppt_x</p:attrName>
                                          <p:attrName>ppt_y</p:attrName>
                                        </p:attrNameLst>
                                      </p:cBhvr>
                                    </p:animMotion>
                                    <p:animEffect transition="in" filter="fade">
                                      <p:cBhvr>
                                        <p:cTn id="62" dur="10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down)">
                                      <p:cBhvr>
                                        <p:cTn id="67" dur="580">
                                          <p:stCondLst>
                                            <p:cond delay="0"/>
                                          </p:stCondLst>
                                        </p:cTn>
                                        <p:tgtEl>
                                          <p:spTgt spid="15"/>
                                        </p:tgtEl>
                                      </p:cBhvr>
                                    </p:animEffect>
                                    <p:anim calcmode="lin" valueType="num">
                                      <p:cBhvr>
                                        <p:cTn id="6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3" dur="26">
                                          <p:stCondLst>
                                            <p:cond delay="650"/>
                                          </p:stCondLst>
                                        </p:cTn>
                                        <p:tgtEl>
                                          <p:spTgt spid="15"/>
                                        </p:tgtEl>
                                      </p:cBhvr>
                                      <p:to x="100000" y="60000"/>
                                    </p:animScale>
                                    <p:animScale>
                                      <p:cBhvr>
                                        <p:cTn id="74" dur="166" decel="50000">
                                          <p:stCondLst>
                                            <p:cond delay="676"/>
                                          </p:stCondLst>
                                        </p:cTn>
                                        <p:tgtEl>
                                          <p:spTgt spid="15"/>
                                        </p:tgtEl>
                                      </p:cBhvr>
                                      <p:to x="100000" y="100000"/>
                                    </p:animScale>
                                    <p:animScale>
                                      <p:cBhvr>
                                        <p:cTn id="75" dur="26">
                                          <p:stCondLst>
                                            <p:cond delay="1312"/>
                                          </p:stCondLst>
                                        </p:cTn>
                                        <p:tgtEl>
                                          <p:spTgt spid="15"/>
                                        </p:tgtEl>
                                      </p:cBhvr>
                                      <p:to x="100000" y="80000"/>
                                    </p:animScale>
                                    <p:animScale>
                                      <p:cBhvr>
                                        <p:cTn id="76" dur="166" decel="50000">
                                          <p:stCondLst>
                                            <p:cond delay="1338"/>
                                          </p:stCondLst>
                                        </p:cTn>
                                        <p:tgtEl>
                                          <p:spTgt spid="15"/>
                                        </p:tgtEl>
                                      </p:cBhvr>
                                      <p:to x="100000" y="100000"/>
                                    </p:animScale>
                                    <p:animScale>
                                      <p:cBhvr>
                                        <p:cTn id="77" dur="26">
                                          <p:stCondLst>
                                            <p:cond delay="1642"/>
                                          </p:stCondLst>
                                        </p:cTn>
                                        <p:tgtEl>
                                          <p:spTgt spid="15"/>
                                        </p:tgtEl>
                                      </p:cBhvr>
                                      <p:to x="100000" y="90000"/>
                                    </p:animScale>
                                    <p:animScale>
                                      <p:cBhvr>
                                        <p:cTn id="78" dur="166" decel="50000">
                                          <p:stCondLst>
                                            <p:cond delay="1668"/>
                                          </p:stCondLst>
                                        </p:cTn>
                                        <p:tgtEl>
                                          <p:spTgt spid="15"/>
                                        </p:tgtEl>
                                      </p:cBhvr>
                                      <p:to x="100000" y="100000"/>
                                    </p:animScale>
                                    <p:animScale>
                                      <p:cBhvr>
                                        <p:cTn id="79" dur="26">
                                          <p:stCondLst>
                                            <p:cond delay="1808"/>
                                          </p:stCondLst>
                                        </p:cTn>
                                        <p:tgtEl>
                                          <p:spTgt spid="15"/>
                                        </p:tgtEl>
                                      </p:cBhvr>
                                      <p:to x="100000" y="95000"/>
                                    </p:animScale>
                                    <p:animScale>
                                      <p:cBhvr>
                                        <p:cTn id="80" dur="166" decel="50000">
                                          <p:stCondLst>
                                            <p:cond delay="1834"/>
                                          </p:stCondLst>
                                        </p:cTn>
                                        <p:tgtEl>
                                          <p:spTgt spid="15"/>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52"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Scale>
                                      <p:cBhvr>
                                        <p:cTn id="85"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6" dur="1000" decel="50000" fill="hold">
                                          <p:stCondLst>
                                            <p:cond delay="0"/>
                                          </p:stCondLst>
                                        </p:cTn>
                                        <p:tgtEl>
                                          <p:spTgt spid="16"/>
                                        </p:tgtEl>
                                        <p:attrNameLst>
                                          <p:attrName>ppt_x</p:attrName>
                                          <p:attrName>ppt_y</p:attrName>
                                        </p:attrNameLst>
                                      </p:cBhvr>
                                    </p:animMotion>
                                    <p:animEffect transition="in" filter="fade">
                                      <p:cBhvr>
                                        <p:cTn id="87" dur="10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52" presetClass="entr" presetSubtype="0"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Scale>
                                      <p:cBhvr>
                                        <p:cTn id="92"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3" dur="1000" decel="50000" fill="hold">
                                          <p:stCondLst>
                                            <p:cond delay="0"/>
                                          </p:stCondLst>
                                        </p:cTn>
                                        <p:tgtEl>
                                          <p:spTgt spid="17"/>
                                        </p:tgtEl>
                                        <p:attrNameLst>
                                          <p:attrName>ppt_x</p:attrName>
                                          <p:attrName>ppt_y</p:attrName>
                                        </p:attrNameLst>
                                      </p:cBhvr>
                                    </p:animMotion>
                                    <p:animEffect transition="in" filter="fade">
                                      <p:cBhvr>
                                        <p:cTn id="94" dur="1000"/>
                                        <p:tgtEl>
                                          <p:spTgt spid="17"/>
                                        </p:tgtEl>
                                      </p:cBhvr>
                                    </p:animEffect>
                                  </p:childTnLst>
                                </p:cTn>
                              </p:par>
                            </p:childTnLst>
                          </p:cTn>
                        </p:par>
                      </p:childTnLst>
                    </p:cTn>
                  </p:par>
                  <p:par>
                    <p:cTn id="95" fill="hold">
                      <p:stCondLst>
                        <p:cond delay="indefinite"/>
                      </p:stCondLst>
                      <p:childTnLst>
                        <p:par>
                          <p:cTn id="96" fill="hold">
                            <p:stCondLst>
                              <p:cond delay="0"/>
                            </p:stCondLst>
                            <p:childTnLst>
                              <p:par>
                                <p:cTn id="97" presetID="34" presetClass="entr" presetSubtype="0" fill="hold" nodeType="clickEffect">
                                  <p:stCondLst>
                                    <p:cond delay="0"/>
                                  </p:stCondLst>
                                  <p:childTnLst>
                                    <p:set>
                                      <p:cBhvr>
                                        <p:cTn id="98" dur="1" fill="hold">
                                          <p:stCondLst>
                                            <p:cond delay="0"/>
                                          </p:stCondLst>
                                        </p:cTn>
                                        <p:tgtEl>
                                          <p:spTgt spid="9"/>
                                        </p:tgtEl>
                                        <p:attrNameLst>
                                          <p:attrName>style.visibility</p:attrName>
                                        </p:attrNameLst>
                                      </p:cBhvr>
                                      <p:to>
                                        <p:strVal val="visible"/>
                                      </p:to>
                                    </p:set>
                                    <p:anim from="(-#ppt_w/2)" to="(#ppt_x)" calcmode="lin" valueType="num">
                                      <p:cBhvr>
                                        <p:cTn id="99" dur="600" fill="hold">
                                          <p:stCondLst>
                                            <p:cond delay="0"/>
                                          </p:stCondLst>
                                        </p:cTn>
                                        <p:tgtEl>
                                          <p:spTgt spid="9"/>
                                        </p:tgtEl>
                                        <p:attrNameLst>
                                          <p:attrName>ppt_x</p:attrName>
                                        </p:attrNameLst>
                                      </p:cBhvr>
                                    </p:anim>
                                    <p:anim from="0" to="-1.0" calcmode="lin" valueType="num">
                                      <p:cBhvr>
                                        <p:cTn id="100" dur="200" decel="50000" autoRev="1" fill="hold">
                                          <p:stCondLst>
                                            <p:cond delay="600"/>
                                          </p:stCondLst>
                                        </p:cTn>
                                        <p:tgtEl>
                                          <p:spTgt spid="9"/>
                                        </p:tgtEl>
                                        <p:attrNameLst>
                                          <p:attrName>xshear</p:attrName>
                                        </p:attrNameLst>
                                      </p:cBhvr>
                                    </p:anim>
                                    <p:animScale>
                                      <p:cBhvr>
                                        <p:cTn id="101" dur="200" decel="100000" autoRev="1" fill="hold">
                                          <p:stCondLst>
                                            <p:cond delay="600"/>
                                          </p:stCondLst>
                                        </p:cTn>
                                        <p:tgtEl>
                                          <p:spTgt spid="9"/>
                                        </p:tgtEl>
                                      </p:cBhvr>
                                      <p:from x="100000" y="100000"/>
                                      <p:to x="80000" y="100000"/>
                                    </p:animScale>
                                    <p:anim by="(#ppt_h/3+#ppt_w*0.1)" calcmode="lin" valueType="num">
                                      <p:cBhvr additive="sum">
                                        <p:cTn id="102" dur="200" decel="100000" autoRev="1" fill="hold">
                                          <p:stCondLst>
                                            <p:cond delay="600"/>
                                          </p:stCondLst>
                                        </p:cTn>
                                        <p:tgtEl>
                                          <p:spTgt spid="9"/>
                                        </p:tgtEl>
                                        <p:attrNameLst>
                                          <p:attrName>ppt_x</p:attrName>
                                        </p:attrNameLst>
                                      </p:cBhvr>
                                    </p:anim>
                                  </p:childTnLst>
                                </p:cTn>
                              </p:par>
                            </p:childTnLst>
                          </p:cTn>
                        </p:par>
                      </p:childTnLst>
                    </p:cTn>
                  </p:par>
                  <p:par>
                    <p:cTn id="103" fill="hold">
                      <p:stCondLst>
                        <p:cond delay="indefinite"/>
                      </p:stCondLst>
                      <p:childTnLst>
                        <p:par>
                          <p:cTn id="104" fill="hold">
                            <p:stCondLst>
                              <p:cond delay="0"/>
                            </p:stCondLst>
                            <p:childTnLst>
                              <p:par>
                                <p:cTn id="105" presetID="34" presetClass="entr" presetSubtype="0" fill="hold" nodeType="clickEffect">
                                  <p:stCondLst>
                                    <p:cond delay="0"/>
                                  </p:stCondLst>
                                  <p:childTnLst>
                                    <p:set>
                                      <p:cBhvr>
                                        <p:cTn id="106" dur="1" fill="hold">
                                          <p:stCondLst>
                                            <p:cond delay="0"/>
                                          </p:stCondLst>
                                        </p:cTn>
                                        <p:tgtEl>
                                          <p:spTgt spid="5"/>
                                        </p:tgtEl>
                                        <p:attrNameLst>
                                          <p:attrName>style.visibility</p:attrName>
                                        </p:attrNameLst>
                                      </p:cBhvr>
                                      <p:to>
                                        <p:strVal val="visible"/>
                                      </p:to>
                                    </p:set>
                                    <p:anim from="(-#ppt_w/2)" to="(#ppt_x)" calcmode="lin" valueType="num">
                                      <p:cBhvr>
                                        <p:cTn id="107" dur="600" fill="hold">
                                          <p:stCondLst>
                                            <p:cond delay="0"/>
                                          </p:stCondLst>
                                        </p:cTn>
                                        <p:tgtEl>
                                          <p:spTgt spid="5"/>
                                        </p:tgtEl>
                                        <p:attrNameLst>
                                          <p:attrName>ppt_x</p:attrName>
                                        </p:attrNameLst>
                                      </p:cBhvr>
                                    </p:anim>
                                    <p:anim from="0" to="-1.0" calcmode="lin" valueType="num">
                                      <p:cBhvr>
                                        <p:cTn id="108" dur="200" decel="50000" autoRev="1" fill="hold">
                                          <p:stCondLst>
                                            <p:cond delay="600"/>
                                          </p:stCondLst>
                                        </p:cTn>
                                        <p:tgtEl>
                                          <p:spTgt spid="5"/>
                                        </p:tgtEl>
                                        <p:attrNameLst>
                                          <p:attrName>xshear</p:attrName>
                                        </p:attrNameLst>
                                      </p:cBhvr>
                                    </p:anim>
                                    <p:animScale>
                                      <p:cBhvr>
                                        <p:cTn id="109" dur="200" decel="100000" autoRev="1" fill="hold">
                                          <p:stCondLst>
                                            <p:cond delay="600"/>
                                          </p:stCondLst>
                                        </p:cTn>
                                        <p:tgtEl>
                                          <p:spTgt spid="5"/>
                                        </p:tgtEl>
                                      </p:cBhvr>
                                      <p:from x="100000" y="100000"/>
                                      <p:to x="80000" y="100000"/>
                                    </p:animScale>
                                    <p:anim by="(#ppt_h/3+#ppt_w*0.1)" calcmode="lin" valueType="num">
                                      <p:cBhvr additive="sum">
                                        <p:cTn id="110" dur="200" decel="100000" autoRev="1" fill="hold">
                                          <p:stCondLst>
                                            <p:cond delay="600"/>
                                          </p:stCondLst>
                                        </p:cTn>
                                        <p:tgtEl>
                                          <p:spTgt spid="5"/>
                                        </p:tgtEl>
                                        <p:attrNameLst>
                                          <p:attrName>ppt_x</p:attrName>
                                        </p:attrNameLst>
                                      </p:cBhvr>
                                    </p:anim>
                                  </p:childTnLst>
                                </p:cTn>
                              </p:par>
                            </p:childTnLst>
                          </p:cTn>
                        </p:par>
                      </p:childTnLst>
                    </p:cTn>
                  </p:par>
                  <p:par>
                    <p:cTn id="111" fill="hold">
                      <p:stCondLst>
                        <p:cond delay="indefinite"/>
                      </p:stCondLst>
                      <p:childTnLst>
                        <p:par>
                          <p:cTn id="112" fill="hold">
                            <p:stCondLst>
                              <p:cond delay="0"/>
                            </p:stCondLst>
                            <p:childTnLst>
                              <p:par>
                                <p:cTn id="113" presetID="49" presetClass="entr" presetSubtype="0" decel="100000"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p:cTn id="115" dur="500" fill="hold"/>
                                        <p:tgtEl>
                                          <p:spTgt spid="19"/>
                                        </p:tgtEl>
                                        <p:attrNameLst>
                                          <p:attrName>ppt_w</p:attrName>
                                        </p:attrNameLst>
                                      </p:cBhvr>
                                      <p:tavLst>
                                        <p:tav tm="0">
                                          <p:val>
                                            <p:fltVal val="0"/>
                                          </p:val>
                                        </p:tav>
                                        <p:tav tm="100000">
                                          <p:val>
                                            <p:strVal val="#ppt_w"/>
                                          </p:val>
                                        </p:tav>
                                      </p:tavLst>
                                    </p:anim>
                                    <p:anim calcmode="lin" valueType="num">
                                      <p:cBhvr>
                                        <p:cTn id="116" dur="500" fill="hold"/>
                                        <p:tgtEl>
                                          <p:spTgt spid="19"/>
                                        </p:tgtEl>
                                        <p:attrNameLst>
                                          <p:attrName>ppt_h</p:attrName>
                                        </p:attrNameLst>
                                      </p:cBhvr>
                                      <p:tavLst>
                                        <p:tav tm="0">
                                          <p:val>
                                            <p:fltVal val="0"/>
                                          </p:val>
                                        </p:tav>
                                        <p:tav tm="100000">
                                          <p:val>
                                            <p:strVal val="#ppt_h"/>
                                          </p:val>
                                        </p:tav>
                                      </p:tavLst>
                                    </p:anim>
                                    <p:anim calcmode="lin" valueType="num">
                                      <p:cBhvr>
                                        <p:cTn id="117" dur="500" fill="hold"/>
                                        <p:tgtEl>
                                          <p:spTgt spid="19"/>
                                        </p:tgtEl>
                                        <p:attrNameLst>
                                          <p:attrName>style.rotation</p:attrName>
                                        </p:attrNameLst>
                                      </p:cBhvr>
                                      <p:tavLst>
                                        <p:tav tm="0">
                                          <p:val>
                                            <p:fltVal val="360"/>
                                          </p:val>
                                        </p:tav>
                                        <p:tav tm="100000">
                                          <p:val>
                                            <p:fltVal val="0"/>
                                          </p:val>
                                        </p:tav>
                                      </p:tavLst>
                                    </p:anim>
                                    <p:animEffect transition="in" filter="fade">
                                      <p:cBhvr>
                                        <p:cTn id="1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0" grpId="0"/>
      <p:bldP spid="11" grpId="0"/>
      <p:bldP spid="13" grpId="0"/>
      <p:bldP spid="14" grpId="0"/>
      <p:bldP spid="15" grpId="0"/>
      <p:bldP spid="16" grpId="0"/>
      <p:bldP spid="17" grpId="0"/>
      <p:bldP spid="19"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72000"/>
          </a:xfrm>
        </p:spPr>
        <p:txBody>
          <a:bodyPr>
            <a:normAutofit fontScale="92500" lnSpcReduction="10000"/>
          </a:bodyPr>
          <a:lstStyle/>
          <a:p>
            <a:pPr lvl="1"/>
            <a:r>
              <a:rPr lang="en-US" sz="3500" dirty="0" smtClean="0"/>
              <a:t>Identification of potential problems </a:t>
            </a:r>
          </a:p>
          <a:p>
            <a:pPr lvl="1"/>
            <a:r>
              <a:rPr lang="en-US" sz="3500" dirty="0" smtClean="0"/>
              <a:t>Importance of Social-environmental factors</a:t>
            </a:r>
          </a:p>
          <a:p>
            <a:pPr lvl="1"/>
            <a:r>
              <a:rPr lang="en-US" sz="3500" dirty="0" smtClean="0"/>
              <a:t>Brief observations</a:t>
            </a:r>
          </a:p>
          <a:p>
            <a:pPr lvl="1"/>
            <a:r>
              <a:rPr lang="en-US" sz="3500" dirty="0" smtClean="0"/>
              <a:t>Caregivers are unique</a:t>
            </a:r>
          </a:p>
          <a:p>
            <a:pPr lvl="1"/>
            <a:r>
              <a:rPr lang="en-US" sz="3500" dirty="0" smtClean="0"/>
              <a:t>Influence of both caregiver and child</a:t>
            </a:r>
          </a:p>
          <a:p>
            <a:pPr marL="347472" lvl="1" indent="0">
              <a:buNone/>
            </a:pPr>
            <a:endParaRPr lang="en-US" sz="1600" dirty="0" smtClean="0"/>
          </a:p>
          <a:p>
            <a:pPr marL="347472" lvl="1" indent="0">
              <a:buNone/>
            </a:pPr>
            <a:endParaRPr lang="en-US" sz="1600" dirty="0" smtClean="0"/>
          </a:p>
          <a:p>
            <a:pPr marL="347472" lvl="1" indent="0">
              <a:buNone/>
            </a:pPr>
            <a:endParaRPr lang="en-US" sz="1600" dirty="0" smtClean="0"/>
          </a:p>
          <a:p>
            <a:pPr marL="347472" lvl="1" indent="0">
              <a:buNone/>
            </a:pPr>
            <a:endParaRPr lang="en-US" sz="1600" dirty="0" smtClean="0"/>
          </a:p>
          <a:p>
            <a:pPr marL="347472" lvl="1" indent="0">
              <a:buNone/>
            </a:pPr>
            <a:endParaRPr lang="en-US" sz="1600" dirty="0" smtClean="0"/>
          </a:p>
          <a:p>
            <a:pPr marL="347472" lvl="1" indent="0">
              <a:buNone/>
            </a:pPr>
            <a:endParaRPr lang="en-US" sz="1600" dirty="0" smtClean="0"/>
          </a:p>
          <a:p>
            <a:pPr marL="347472" lvl="1" indent="0">
              <a:buNone/>
            </a:pPr>
            <a:r>
              <a:rPr lang="en-US" sz="1500" dirty="0" smtClean="0"/>
              <a:t>(Fine, 2002, p. 488-489)</a:t>
            </a:r>
          </a:p>
          <a:p>
            <a:pPr lvl="1"/>
            <a:endParaRPr lang="en-US" dirty="0"/>
          </a:p>
        </p:txBody>
      </p:sp>
      <p:sp>
        <p:nvSpPr>
          <p:cNvPr id="2" name="Title 1"/>
          <p:cNvSpPr>
            <a:spLocks noGrp="1"/>
          </p:cNvSpPr>
          <p:nvPr>
            <p:ph type="title"/>
          </p:nvPr>
        </p:nvSpPr>
        <p:spPr/>
        <p:txBody>
          <a:bodyPr/>
          <a:lstStyle/>
          <a:p>
            <a:pPr algn="ctr"/>
            <a:r>
              <a:rPr lang="en-US" sz="4800" dirty="0" smtClean="0">
                <a:solidFill>
                  <a:schemeClr val="accent2">
                    <a:lumMod val="60000"/>
                    <a:lumOff val="40000"/>
                  </a:schemeClr>
                </a:solidFill>
              </a:rPr>
              <a:t>Theory</a:t>
            </a:r>
            <a:r>
              <a:rPr lang="en-US" dirty="0" smtClean="0">
                <a:solidFill>
                  <a:schemeClr val="accent2">
                    <a:lumMod val="60000"/>
                    <a:lumOff val="40000"/>
                  </a:schemeClr>
                </a:solidFill>
              </a:rPr>
              <a:t> </a:t>
            </a:r>
            <a:r>
              <a:rPr lang="en-US" sz="4800" dirty="0" smtClean="0">
                <a:solidFill>
                  <a:schemeClr val="accent2">
                    <a:lumMod val="60000"/>
                    <a:lumOff val="40000"/>
                  </a:schemeClr>
                </a:solidFill>
              </a:rPr>
              <a:t>Propositions</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100089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5"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p:cTn id="49"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a:r>
              <a:rPr lang="en-US" sz="3500" dirty="0" smtClean="0"/>
              <a:t>The process of adaptation is more modifiable than the foundational characteristics</a:t>
            </a:r>
          </a:p>
          <a:p>
            <a:pPr lvl="1"/>
            <a:r>
              <a:rPr lang="en-US" sz="3500" dirty="0" smtClean="0"/>
              <a:t>Child-initiated behaviors are important learning opportunities</a:t>
            </a:r>
          </a:p>
          <a:p>
            <a:pPr lvl="1"/>
            <a:r>
              <a:rPr lang="en-US" sz="3500" dirty="0" smtClean="0"/>
              <a:t>Nurturance</a:t>
            </a:r>
          </a:p>
          <a:p>
            <a:pPr lvl="1"/>
            <a:r>
              <a:rPr lang="en-US" sz="3500" dirty="0" smtClean="0"/>
              <a:t>Social Environment</a:t>
            </a:r>
          </a:p>
          <a:p>
            <a:pPr lvl="1"/>
            <a:r>
              <a:rPr lang="en-US" sz="3500" dirty="0" smtClean="0"/>
              <a:t>Physical environment</a:t>
            </a:r>
          </a:p>
          <a:p>
            <a:pPr lvl="1"/>
            <a:endParaRPr lang="en-US" dirty="0" smtClean="0"/>
          </a:p>
          <a:p>
            <a:pPr lvl="1"/>
            <a:endParaRPr lang="en-US" dirty="0" smtClean="0"/>
          </a:p>
          <a:p>
            <a:pPr lvl="1">
              <a:buNone/>
            </a:pPr>
            <a:endParaRPr lang="en-US" sz="1600" dirty="0" smtClean="0"/>
          </a:p>
          <a:p>
            <a:pPr marL="347472" lvl="1" indent="0">
              <a:buNone/>
            </a:pPr>
            <a:r>
              <a:rPr lang="en-US" sz="1500" dirty="0" smtClean="0"/>
              <a:t>(Fine, 2002, p. 488-489)</a:t>
            </a:r>
          </a:p>
          <a:p>
            <a:pPr lvl="1"/>
            <a:endParaRPr lang="en-US" dirty="0"/>
          </a:p>
        </p:txBody>
      </p:sp>
      <p:sp>
        <p:nvSpPr>
          <p:cNvPr id="2" name="Title 1"/>
          <p:cNvSpPr>
            <a:spLocks noGrp="1"/>
          </p:cNvSpPr>
          <p:nvPr>
            <p:ph type="title"/>
          </p:nvPr>
        </p:nvSpPr>
        <p:spPr/>
        <p:txBody>
          <a:bodyPr>
            <a:normAutofit/>
          </a:bodyPr>
          <a:lstStyle/>
          <a:p>
            <a:pPr algn="ctr"/>
            <a:r>
              <a:rPr lang="en-US" sz="4800" dirty="0" smtClean="0">
                <a:solidFill>
                  <a:schemeClr val="accent2">
                    <a:lumMod val="60000"/>
                    <a:lumOff val="40000"/>
                  </a:schemeClr>
                </a:solidFill>
              </a:rPr>
              <a:t>Theory Propositions</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100089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nodeType="clickEffect">
                                  <p:stCondLst>
                                    <p:cond delay="0"/>
                                  </p:stCondLst>
                                  <p:iterate type="lt">
                                    <p:tmPct val="10000"/>
                                  </p:iterate>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3200" dirty="0" smtClean="0"/>
              <a:t>Origins</a:t>
            </a:r>
          </a:p>
          <a:p>
            <a:pPr lvl="1"/>
            <a:r>
              <a:rPr lang="en-US" sz="3200" dirty="0" smtClean="0"/>
              <a:t>Unique Focus</a:t>
            </a:r>
          </a:p>
          <a:p>
            <a:pPr lvl="1"/>
            <a:r>
              <a:rPr lang="en-US" sz="3200" dirty="0" smtClean="0"/>
              <a:t>Clarity and Simplicity</a:t>
            </a:r>
          </a:p>
          <a:p>
            <a:pPr lvl="1"/>
            <a:r>
              <a:rPr lang="en-US" sz="3200" dirty="0" smtClean="0"/>
              <a:t>Generality</a:t>
            </a:r>
          </a:p>
          <a:p>
            <a:pPr lvl="1"/>
            <a:r>
              <a:rPr lang="en-US" sz="3200" dirty="0" smtClean="0"/>
              <a:t>Empirical Use </a:t>
            </a:r>
          </a:p>
          <a:p>
            <a:pPr lvl="1"/>
            <a:r>
              <a:rPr lang="en-US" sz="3200" dirty="0"/>
              <a:t>Further Theory Generation</a:t>
            </a:r>
          </a:p>
          <a:p>
            <a:pPr lvl="1"/>
            <a:r>
              <a:rPr lang="en-US" sz="3200" dirty="0" smtClean="0"/>
              <a:t>Derivable Consequences</a:t>
            </a:r>
            <a:endParaRPr lang="en-US" sz="3200" dirty="0"/>
          </a:p>
        </p:txBody>
      </p:sp>
      <p:sp>
        <p:nvSpPr>
          <p:cNvPr id="2" name="Title 1"/>
          <p:cNvSpPr>
            <a:spLocks noGrp="1"/>
          </p:cNvSpPr>
          <p:nvPr>
            <p:ph type="title"/>
          </p:nvPr>
        </p:nvSpPr>
        <p:spPr>
          <a:xfrm>
            <a:off x="457200" y="685800"/>
            <a:ext cx="8229600" cy="1219200"/>
          </a:xfrm>
        </p:spPr>
        <p:txBody>
          <a:bodyPr>
            <a:normAutofit fontScale="90000"/>
          </a:bodyPr>
          <a:lstStyle/>
          <a:p>
            <a:pPr algn="ctr"/>
            <a:r>
              <a:rPr lang="en-US" sz="5300" dirty="0" smtClean="0">
                <a:solidFill>
                  <a:schemeClr val="accent2">
                    <a:lumMod val="60000"/>
                    <a:lumOff val="40000"/>
                  </a:schemeClr>
                </a:solidFill>
              </a:rPr>
              <a:t>Critique of Theory</a:t>
            </a:r>
            <a:r>
              <a:rPr lang="en-US" dirty="0" smtClean="0"/>
              <a:t/>
            </a:r>
            <a:br>
              <a:rPr lang="en-US" dirty="0" smtClean="0"/>
            </a:br>
            <a:endParaRPr lang="en-US" dirty="0"/>
          </a:p>
        </p:txBody>
      </p:sp>
    </p:spTree>
    <p:extLst>
      <p:ext uri="{BB962C8B-B14F-4D97-AF65-F5344CB8AC3E}">
        <p14:creationId xmlns:p14="http://schemas.microsoft.com/office/powerpoint/2010/main" val="72378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wipe(down)">
                                      <p:cBhvr>
                                        <p:cTn id="57" dur="580">
                                          <p:stCondLst>
                                            <p:cond delay="0"/>
                                          </p:stCondLst>
                                        </p:cTn>
                                        <p:tgtEl>
                                          <p:spTgt spid="3">
                                            <p:txEl>
                                              <p:pRg st="6" end="6"/>
                                            </p:txEl>
                                          </p:spTgt>
                                        </p:tgtEl>
                                      </p:cBhvr>
                                    </p:animEffect>
                                    <p:anim calcmode="lin" valueType="num">
                                      <p:cBhvr>
                                        <p:cTn id="5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6" end="6"/>
                                            </p:txEl>
                                          </p:spTgt>
                                        </p:tgtEl>
                                      </p:cBhvr>
                                      <p:to x="100000" y="60000"/>
                                    </p:animScale>
                                    <p:animScale>
                                      <p:cBhvr>
                                        <p:cTn id="64" dur="166" decel="50000">
                                          <p:stCondLst>
                                            <p:cond delay="676"/>
                                          </p:stCondLst>
                                        </p:cTn>
                                        <p:tgtEl>
                                          <p:spTgt spid="3">
                                            <p:txEl>
                                              <p:pRg st="6" end="6"/>
                                            </p:txEl>
                                          </p:spTgt>
                                        </p:tgtEl>
                                      </p:cBhvr>
                                      <p:to x="100000" y="100000"/>
                                    </p:animScale>
                                    <p:animScale>
                                      <p:cBhvr>
                                        <p:cTn id="65" dur="26">
                                          <p:stCondLst>
                                            <p:cond delay="1312"/>
                                          </p:stCondLst>
                                        </p:cTn>
                                        <p:tgtEl>
                                          <p:spTgt spid="3">
                                            <p:txEl>
                                              <p:pRg st="6" end="6"/>
                                            </p:txEl>
                                          </p:spTgt>
                                        </p:tgtEl>
                                      </p:cBhvr>
                                      <p:to x="100000" y="80000"/>
                                    </p:animScale>
                                    <p:animScale>
                                      <p:cBhvr>
                                        <p:cTn id="66" dur="166" decel="50000">
                                          <p:stCondLst>
                                            <p:cond delay="1338"/>
                                          </p:stCondLst>
                                        </p:cTn>
                                        <p:tgtEl>
                                          <p:spTgt spid="3">
                                            <p:txEl>
                                              <p:pRg st="6" end="6"/>
                                            </p:txEl>
                                          </p:spTgt>
                                        </p:tgtEl>
                                      </p:cBhvr>
                                      <p:to x="100000" y="100000"/>
                                    </p:animScale>
                                    <p:animScale>
                                      <p:cBhvr>
                                        <p:cTn id="67" dur="26">
                                          <p:stCondLst>
                                            <p:cond delay="1642"/>
                                          </p:stCondLst>
                                        </p:cTn>
                                        <p:tgtEl>
                                          <p:spTgt spid="3">
                                            <p:txEl>
                                              <p:pRg st="6" end="6"/>
                                            </p:txEl>
                                          </p:spTgt>
                                        </p:tgtEl>
                                      </p:cBhvr>
                                      <p:to x="100000" y="90000"/>
                                    </p:animScale>
                                    <p:animScale>
                                      <p:cBhvr>
                                        <p:cTn id="68" dur="166" decel="50000">
                                          <p:stCondLst>
                                            <p:cond delay="1668"/>
                                          </p:stCondLst>
                                        </p:cTn>
                                        <p:tgtEl>
                                          <p:spTgt spid="3">
                                            <p:txEl>
                                              <p:pRg st="6" end="6"/>
                                            </p:txEl>
                                          </p:spTgt>
                                        </p:tgtEl>
                                      </p:cBhvr>
                                      <p:to x="100000" y="100000"/>
                                    </p:animScale>
                                    <p:animScale>
                                      <p:cBhvr>
                                        <p:cTn id="69" dur="26">
                                          <p:stCondLst>
                                            <p:cond delay="1808"/>
                                          </p:stCondLst>
                                        </p:cTn>
                                        <p:tgtEl>
                                          <p:spTgt spid="3">
                                            <p:txEl>
                                              <p:pRg st="6" end="6"/>
                                            </p:txEl>
                                          </p:spTgt>
                                        </p:tgtEl>
                                      </p:cBhvr>
                                      <p:to x="100000" y="95000"/>
                                    </p:animScale>
                                    <p:animScale>
                                      <p:cBhvr>
                                        <p:cTn id="7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191000"/>
            <a:ext cx="3048000" cy="381000"/>
          </a:xfrm>
        </p:spPr>
        <p:txBody>
          <a:bodyPr>
            <a:normAutofit/>
          </a:bodyPr>
          <a:lstStyle/>
          <a:p>
            <a:r>
              <a:rPr lang="en-US" sz="1600" dirty="0" smtClean="0">
                <a:solidFill>
                  <a:schemeClr val="tx1"/>
                </a:solidFill>
              </a:rPr>
              <a:t>listserv.wa.gov</a:t>
            </a:r>
            <a:endParaRPr lang="en-US" sz="1600" dirty="0">
              <a:solidFill>
                <a:schemeClr val="tx1"/>
              </a:solidFill>
            </a:endParaRPr>
          </a:p>
        </p:txBody>
      </p:sp>
      <p:pic>
        <p:nvPicPr>
          <p:cNvPr id="13314" name="Picture 2" descr="https://encrypted-tbn2.gstatic.com/images?q=tbn:ANd9GcTDVcQ0VfDmOhvpudxWOydnhJABHTTZgEE0ho-K_dZ-02aBuQh6"/>
          <p:cNvPicPr>
            <a:picLocks noChangeAspect="1" noChangeArrowheads="1"/>
          </p:cNvPicPr>
          <p:nvPr/>
        </p:nvPicPr>
        <p:blipFill>
          <a:blip r:embed="rId3" cstate="print"/>
          <a:srcRect/>
          <a:stretch>
            <a:fillRect/>
          </a:stretch>
        </p:blipFill>
        <p:spPr bwMode="auto">
          <a:xfrm>
            <a:off x="1600200" y="1981200"/>
            <a:ext cx="5982949" cy="2228850"/>
          </a:xfrm>
          <a:prstGeom prst="rect">
            <a:avLst/>
          </a:prstGeom>
          <a:noFill/>
        </p:spPr>
      </p:pic>
    </p:spTree>
    <p:extLst>
      <p:ext uri="{BB962C8B-B14F-4D97-AF65-F5344CB8AC3E}">
        <p14:creationId xmlns:p14="http://schemas.microsoft.com/office/powerpoint/2010/main" val="211021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TotalTime>
  <Words>1590</Words>
  <Application>Microsoft Office PowerPoint</Application>
  <PresentationFormat>On-screen Show (4:3)</PresentationFormat>
  <Paragraphs>167</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Kathryn Barnard’s Parent-Child Interaction Model</vt:lpstr>
      <vt:lpstr>      Objectives</vt:lpstr>
      <vt:lpstr>About Kathryn Barnard</vt:lpstr>
      <vt:lpstr>Metaparadigm Concepts</vt:lpstr>
      <vt:lpstr>PowerPoint Presentation</vt:lpstr>
      <vt:lpstr>Theory Propositions</vt:lpstr>
      <vt:lpstr>Theory Propositions</vt:lpstr>
      <vt:lpstr>Critique of Theory </vt:lpstr>
      <vt:lpstr>listserv.wa.gov</vt:lpstr>
      <vt:lpstr>Research Article: Rural Low-Income Mothers’ Interactions with their Young Children </vt:lpstr>
      <vt:lpstr>PowerPoint Presentation</vt:lpstr>
      <vt:lpstr>Theoretical Framework</vt:lpstr>
      <vt:lpstr>Theory and Practice</vt:lpstr>
      <vt:lpstr>Nursing Knowledge</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Theory Critique of Barnard’s Parent-Child Interaction Model</dc:title>
  <dc:creator>beth</dc:creator>
  <cp:lastModifiedBy>vzspub</cp:lastModifiedBy>
  <cp:revision>107</cp:revision>
  <dcterms:created xsi:type="dcterms:W3CDTF">2012-10-22T14:04:18Z</dcterms:created>
  <dcterms:modified xsi:type="dcterms:W3CDTF">2012-10-26T02:48:33Z</dcterms:modified>
</cp:coreProperties>
</file>